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57" r:id="rId3"/>
    <p:sldId id="258" r:id="rId4"/>
    <p:sldId id="260" r:id="rId5"/>
    <p:sldId id="261" r:id="rId6"/>
    <p:sldId id="262" r:id="rId7"/>
    <p:sldId id="263" r:id="rId8"/>
    <p:sldId id="266" r:id="rId9"/>
    <p:sldId id="267" r:id="rId10"/>
    <p:sldId id="289" r:id="rId11"/>
    <p:sldId id="290" r:id="rId12"/>
    <p:sldId id="291" r:id="rId13"/>
    <p:sldId id="292" r:id="rId14"/>
    <p:sldId id="293" r:id="rId15"/>
    <p:sldId id="294" r:id="rId16"/>
    <p:sldId id="295" r:id="rId17"/>
    <p:sldId id="296" r:id="rId18"/>
    <p:sldId id="297" r:id="rId19"/>
    <p:sldId id="298" r:id="rId20"/>
    <p:sldId id="299" r:id="rId21"/>
    <p:sldId id="300" r:id="rId22"/>
    <p:sldId id="301" r:id="rId23"/>
    <p:sldId id="302" r:id="rId24"/>
    <p:sldId id="303" r:id="rId25"/>
    <p:sldId id="304" r:id="rId26"/>
    <p:sldId id="305" r:id="rId2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13"/>
    <p:restoredTop sz="85569"/>
  </p:normalViewPr>
  <p:slideViewPr>
    <p:cSldViewPr snapToGrid="0">
      <p:cViewPr varScale="1">
        <p:scale>
          <a:sx n="71" d="100"/>
          <a:sy n="71" d="100"/>
        </p:scale>
        <p:origin x="153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tif>
</file>

<file path=ppt/media/image5.png>
</file>

<file path=ppt/media/image6.png>
</file>

<file path=ppt/media/image7.png>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noRot="1" noChangeAspect="1"/>
          </p:cNvSpPr>
          <p:nvPr>
            <p:ph type="sldImg"/>
          </p:nvPr>
        </p:nvSpPr>
        <p:spPr>
          <a:prstGeom prst="rect">
            <a:avLst/>
          </a:prstGeom>
        </p:spPr>
        <p:txBody>
          <a:bodyPr/>
          <a:lstStyle/>
          <a:p>
            <a:endParaRPr/>
          </a:p>
        </p:txBody>
      </p:sp>
      <p:sp>
        <p:nvSpPr>
          <p:cNvPr id="160" name="Shape 160"/>
          <p:cNvSpPr>
            <a:spLocks noGrp="1"/>
          </p:cNvSpPr>
          <p:nvPr>
            <p:ph type="body" sz="quarter" idx="1"/>
          </p:nvPr>
        </p:nvSpPr>
        <p:spPr>
          <a:prstGeom prst="rect">
            <a:avLst/>
          </a:prstGeom>
        </p:spPr>
        <p:txBody>
          <a:bodyPr/>
          <a:lstStyle/>
          <a:p>
            <a:r>
              <a:t>Introduction</a:t>
            </a:r>
          </a:p>
          <a:p>
            <a:r>
              <a:t>‘introductory’ - start from scratch</a:t>
            </a:r>
          </a:p>
          <a:p>
            <a:r>
              <a:t>‘accelerated’ - advanced stuff, important piece is OOP : object oriented programing</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Shape 385"/>
          <p:cNvSpPr>
            <a:spLocks noGrp="1" noRot="1" noChangeAspect="1"/>
          </p:cNvSpPr>
          <p:nvPr>
            <p:ph type="sldImg"/>
          </p:nvPr>
        </p:nvSpPr>
        <p:spPr>
          <a:prstGeom prst="rect">
            <a:avLst/>
          </a:prstGeom>
        </p:spPr>
        <p:txBody>
          <a:bodyPr/>
          <a:lstStyle/>
          <a:p>
            <a:endParaRPr/>
          </a:p>
        </p:txBody>
      </p:sp>
      <p:sp>
        <p:nvSpPr>
          <p:cNvPr id="386" name="Shape 386"/>
          <p:cNvSpPr>
            <a:spLocks noGrp="1"/>
          </p:cNvSpPr>
          <p:nvPr>
            <p:ph type="body" sz="quarter" idx="1"/>
          </p:nvPr>
        </p:nvSpPr>
        <p:spPr>
          <a:prstGeom prst="rect">
            <a:avLst/>
          </a:prstGeom>
        </p:spPr>
        <p:txBody>
          <a:bodyPr/>
          <a:lstStyle/>
          <a:p>
            <a:pPr>
              <a:defRPr sz="1800"/>
            </a:pPr>
            <a:r>
              <a:t>Test other symbols</a:t>
            </a:r>
          </a:p>
          <a:p>
            <a:pPr>
              <a:defRPr sz="1800"/>
            </a:pPr>
            <a:r>
              <a:t>Test case sensitive</a:t>
            </a:r>
          </a:p>
          <a:p>
            <a:pPr>
              <a:defRPr sz="1800"/>
            </a:pPr>
            <a:r>
              <a:t>Test keyword as variable name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Shape 390"/>
          <p:cNvSpPr>
            <a:spLocks noGrp="1" noRot="1" noChangeAspect="1"/>
          </p:cNvSpPr>
          <p:nvPr>
            <p:ph type="sldImg"/>
          </p:nvPr>
        </p:nvSpPr>
        <p:spPr>
          <a:prstGeom prst="rect">
            <a:avLst/>
          </a:prstGeom>
        </p:spPr>
        <p:txBody>
          <a:bodyPr/>
          <a:lstStyle/>
          <a:p>
            <a:endParaRPr/>
          </a:p>
        </p:txBody>
      </p:sp>
      <p:sp>
        <p:nvSpPr>
          <p:cNvPr id="391" name="Shape 391"/>
          <p:cNvSpPr>
            <a:spLocks noGrp="1"/>
          </p:cNvSpPr>
          <p:nvPr>
            <p:ph type="body" sz="quarter" idx="1"/>
          </p:nvPr>
        </p:nvSpPr>
        <p:spPr>
          <a:prstGeom prst="rect">
            <a:avLst/>
          </a:prstGeom>
        </p:spPr>
        <p:txBody>
          <a:bodyPr/>
          <a:lstStyle/>
          <a:p>
            <a:r>
              <a:t>numeric default: double floating point</a:t>
            </a:r>
          </a:p>
          <a:p>
            <a:r>
              <a:t>can use class() to show variable type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Shape 407"/>
          <p:cNvSpPr>
            <a:spLocks noGrp="1" noRot="1" noChangeAspect="1"/>
          </p:cNvSpPr>
          <p:nvPr>
            <p:ph type="sldImg"/>
          </p:nvPr>
        </p:nvSpPr>
        <p:spPr>
          <a:prstGeom prst="rect">
            <a:avLst/>
          </a:prstGeom>
        </p:spPr>
        <p:txBody>
          <a:bodyPr/>
          <a:lstStyle/>
          <a:p>
            <a:endParaRPr/>
          </a:p>
        </p:txBody>
      </p:sp>
      <p:sp>
        <p:nvSpPr>
          <p:cNvPr id="408" name="Shape 408"/>
          <p:cNvSpPr>
            <a:spLocks noGrp="1"/>
          </p:cNvSpPr>
          <p:nvPr>
            <p:ph type="body" sz="quarter" idx="1"/>
          </p:nvPr>
        </p:nvSpPr>
        <p:spPr>
          <a:prstGeom prst="rect">
            <a:avLst/>
          </a:prstGeom>
        </p:spPr>
        <p:txBody>
          <a:bodyPr/>
          <a:lstStyle/>
          <a:p>
            <a:r>
              <a:t>home - preferences - command window, can change digits of numeric format in command window</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Shape 417"/>
          <p:cNvSpPr>
            <a:spLocks noGrp="1" noRot="1" noChangeAspect="1"/>
          </p:cNvSpPr>
          <p:nvPr>
            <p:ph type="sldImg"/>
          </p:nvPr>
        </p:nvSpPr>
        <p:spPr>
          <a:prstGeom prst="rect">
            <a:avLst/>
          </a:prstGeom>
        </p:spPr>
        <p:txBody>
          <a:bodyPr/>
          <a:lstStyle/>
          <a:p>
            <a:endParaRPr/>
          </a:p>
        </p:txBody>
      </p:sp>
      <p:sp>
        <p:nvSpPr>
          <p:cNvPr id="418" name="Shape 418"/>
          <p:cNvSpPr>
            <a:spLocks noGrp="1"/>
          </p:cNvSpPr>
          <p:nvPr>
            <p:ph type="body" sz="quarter" idx="1"/>
          </p:nvPr>
        </p:nvSpPr>
        <p:spPr>
          <a:prstGeom prst="rect">
            <a:avLst/>
          </a:prstGeom>
        </p:spPr>
        <p:txBody>
          <a:bodyPr/>
          <a:lstStyle>
            <a:lvl1pPr defTabSz="914400">
              <a:lnSpc>
                <a:spcPct val="100000"/>
              </a:lnSpc>
              <a:defRPr sz="1600">
                <a:latin typeface="Calibri"/>
                <a:ea typeface="Calibri"/>
                <a:cs typeface="Calibri"/>
                <a:sym typeface="Calibri"/>
              </a:defRPr>
            </a:lvl1pPr>
          </a:lstStyle>
          <a:p>
            <a:r>
              <a:t>best way: check documentation when using</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prstGeom prst="rect">
            <a:avLst/>
          </a:prstGeom>
        </p:spPr>
        <p:txBody>
          <a:bodyPr/>
          <a:lstStyle/>
          <a:p>
            <a:endParaRPr/>
          </a:p>
        </p:txBody>
      </p:sp>
      <p:sp>
        <p:nvSpPr>
          <p:cNvPr id="169" name="Shape 169"/>
          <p:cNvSpPr>
            <a:spLocks noGrp="1"/>
          </p:cNvSpPr>
          <p:nvPr>
            <p:ph type="body" sz="quarter" idx="1"/>
          </p:nvPr>
        </p:nvSpPr>
        <p:spPr>
          <a:prstGeom prst="rect">
            <a:avLst/>
          </a:prstGeom>
        </p:spPr>
        <p:txBody>
          <a:bodyPr/>
          <a:lstStyle/>
          <a:p>
            <a:pPr marL="238125" indent="-238125" defTabSz="914400">
              <a:lnSpc>
                <a:spcPct val="100000"/>
              </a:lnSpc>
              <a:buSzPct val="100000"/>
              <a:buAutoNum type="arabicPeriod"/>
              <a:defRPr sz="2000">
                <a:latin typeface="Calibri"/>
                <a:ea typeface="Calibri"/>
                <a:cs typeface="Calibri"/>
                <a:sym typeface="Calibri"/>
              </a:defRPr>
            </a:pPr>
            <a:r>
              <a:t>Projects of real world problems</a:t>
            </a:r>
          </a:p>
          <a:p>
            <a:pPr marL="873125" lvl="1" indent="-238125" defTabSz="914400">
              <a:lnSpc>
                <a:spcPct val="100000"/>
              </a:lnSpc>
              <a:buSzPct val="100000"/>
              <a:buAutoNum type="arabicPeriod"/>
              <a:defRPr sz="2000">
                <a:latin typeface="Calibri"/>
                <a:ea typeface="Calibri"/>
                <a:cs typeface="Calibri"/>
                <a:sym typeface="Calibri"/>
              </a:defRPr>
            </a:pPr>
            <a:r>
              <a:t>Designing a dam</a:t>
            </a:r>
          </a:p>
          <a:p>
            <a:pPr marL="873125" lvl="1" indent="-238125" defTabSz="914400">
              <a:lnSpc>
                <a:spcPct val="100000"/>
              </a:lnSpc>
              <a:buSzPct val="100000"/>
              <a:buAutoNum type="arabicPeriod"/>
              <a:defRPr sz="2000">
                <a:latin typeface="Calibri"/>
                <a:ea typeface="Calibri"/>
                <a:cs typeface="Calibri"/>
                <a:sym typeface="Calibri"/>
              </a:defRPr>
            </a:pPr>
            <a:r>
              <a:t>Radiation therapy: treatment planning software</a:t>
            </a:r>
          </a:p>
          <a:p>
            <a:pPr marL="873125" lvl="1" indent="-238125" defTabSz="914400">
              <a:lnSpc>
                <a:spcPct val="100000"/>
              </a:lnSpc>
              <a:buSzPct val="100000"/>
              <a:buAutoNum type="arabicPeriod"/>
              <a:defRPr sz="2000">
                <a:latin typeface="Calibri"/>
                <a:ea typeface="Calibri"/>
                <a:cs typeface="Calibri"/>
                <a:sym typeface="Calibri"/>
              </a:defRPr>
            </a:pPr>
            <a:r>
              <a:t>Calculating rocket trajectory</a:t>
            </a:r>
          </a:p>
          <a:p>
            <a:pPr marL="873125" lvl="1" indent="-238125" defTabSz="914400">
              <a:lnSpc>
                <a:spcPct val="100000"/>
              </a:lnSpc>
              <a:buSzPct val="100000"/>
              <a:buAutoNum type="arabicPeriod"/>
              <a:defRPr sz="2000">
                <a:latin typeface="Calibri"/>
                <a:ea typeface="Calibri"/>
                <a:cs typeface="Calibri"/>
                <a:sym typeface="Calibri"/>
              </a:defRPr>
            </a:pPr>
            <a:r>
              <a:t>K-means clustering - unsupervised machine learning technique</a:t>
            </a:r>
          </a:p>
          <a:p>
            <a:pPr marL="873125" lvl="1" indent="-238125" defTabSz="914400">
              <a:lnSpc>
                <a:spcPct val="100000"/>
              </a:lnSpc>
              <a:buSzPct val="100000"/>
              <a:buAutoNum type="arabicPeriod"/>
              <a:defRPr sz="2000">
                <a:latin typeface="Calibri"/>
                <a:ea typeface="Calibri"/>
                <a:cs typeface="Calibri"/>
                <a:sym typeface="Calibri"/>
              </a:defRPr>
            </a:pPr>
            <a:r>
              <a:t>Radioactive decay</a:t>
            </a:r>
          </a:p>
          <a:p>
            <a:pPr marL="873125" lvl="1" indent="-238125" defTabSz="914400">
              <a:lnSpc>
                <a:spcPct val="100000"/>
              </a:lnSpc>
              <a:buSzPct val="100000"/>
              <a:buAutoNum type="arabicPeriod"/>
              <a:defRPr sz="2000">
                <a:latin typeface="Calibri"/>
                <a:ea typeface="Calibri"/>
                <a:cs typeface="Calibri"/>
                <a:sym typeface="Calibri"/>
              </a:defRPr>
            </a:pPr>
            <a:r>
              <a:t>How to heat a room with space-heaters? Heat transport</a:t>
            </a:r>
          </a:p>
          <a:p>
            <a:pPr defTabSz="914400">
              <a:lnSpc>
                <a:spcPct val="100000"/>
              </a:lnSpc>
              <a:defRPr sz="2000">
                <a:latin typeface="Calibri"/>
                <a:ea typeface="Calibri"/>
                <a:cs typeface="Calibri"/>
                <a:sym typeface="Calibri"/>
              </a:defRPr>
            </a:pPr>
            <a:r>
              <a:t>        Physics/math simple / how to write it into codes so that computer can help solve it.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Shape 188"/>
          <p:cNvSpPr>
            <a:spLocks noGrp="1" noRot="1" noChangeAspect="1"/>
          </p:cNvSpPr>
          <p:nvPr>
            <p:ph type="sldImg"/>
          </p:nvPr>
        </p:nvSpPr>
        <p:spPr>
          <a:prstGeom prst="rect">
            <a:avLst/>
          </a:prstGeom>
        </p:spPr>
        <p:txBody>
          <a:bodyPr/>
          <a:lstStyle/>
          <a:p>
            <a:endParaRPr/>
          </a:p>
        </p:txBody>
      </p:sp>
      <p:sp>
        <p:nvSpPr>
          <p:cNvPr id="189" name="Shape 189"/>
          <p:cNvSpPr>
            <a:spLocks noGrp="1"/>
          </p:cNvSpPr>
          <p:nvPr>
            <p:ph type="body" sz="quarter" idx="1"/>
          </p:nvPr>
        </p:nvSpPr>
        <p:spPr>
          <a:prstGeom prst="rect">
            <a:avLst/>
          </a:prstGeom>
        </p:spPr>
        <p:txBody>
          <a:bodyPr/>
          <a:lstStyle/>
          <a:p>
            <a:r>
              <a:t>Lower level - closer to computer</a:t>
            </a:r>
          </a:p>
          <a:p>
            <a:r>
              <a:t>Higher level - closer to matlab</a:t>
            </a:r>
          </a:p>
          <a:p>
            <a:r>
              <a:t>matrix multiplication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noRot="1" noChangeAspect="1"/>
          </p:cNvSpPr>
          <p:nvPr>
            <p:ph type="sldImg"/>
          </p:nvPr>
        </p:nvSpPr>
        <p:spPr>
          <a:prstGeom prst="rect">
            <a:avLst/>
          </a:prstGeom>
        </p:spPr>
        <p:txBody>
          <a:bodyPr/>
          <a:lstStyle/>
          <a:p>
            <a:endParaRPr/>
          </a:p>
        </p:txBody>
      </p:sp>
      <p:sp>
        <p:nvSpPr>
          <p:cNvPr id="210" name="Shape 210"/>
          <p:cNvSpPr>
            <a:spLocks noGrp="1"/>
          </p:cNvSpPr>
          <p:nvPr>
            <p:ph type="body" sz="quarter" idx="1"/>
          </p:nvPr>
        </p:nvSpPr>
        <p:spPr>
          <a:prstGeom prst="rect">
            <a:avLst/>
          </a:prstGeom>
        </p:spPr>
        <p:txBody>
          <a:bodyPr/>
          <a:lstStyle/>
          <a:p>
            <a:r>
              <a:t>‘impression’ - what data types does Matlab or C++ support?</a:t>
            </a:r>
          </a:p>
          <a:p>
            <a:r>
              <a:t>There are so many languages in the world.</a:t>
            </a:r>
          </a:p>
          <a:p>
            <a:endParaRPr/>
          </a:p>
          <a:p>
            <a:r>
              <a:t>Understand physics -&gt; formulate the math model -&gt; writing code to solve it -&gt; debug/verify solution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a:spLocks noGrp="1" noRot="1" noChangeAspect="1"/>
          </p:cNvSpPr>
          <p:nvPr>
            <p:ph type="sldImg"/>
          </p:nvPr>
        </p:nvSpPr>
        <p:spPr>
          <a:prstGeom prst="rect">
            <a:avLst/>
          </a:prstGeom>
        </p:spPr>
        <p:txBody>
          <a:bodyPr/>
          <a:lstStyle/>
          <a:p>
            <a:endParaRPr/>
          </a:p>
        </p:txBody>
      </p:sp>
      <p:sp>
        <p:nvSpPr>
          <p:cNvPr id="228" name="Shape 228"/>
          <p:cNvSpPr>
            <a:spLocks noGrp="1"/>
          </p:cNvSpPr>
          <p:nvPr>
            <p:ph type="body" sz="quarter" idx="1"/>
          </p:nvPr>
        </p:nvSpPr>
        <p:spPr>
          <a:prstGeom prst="rect">
            <a:avLst/>
          </a:prstGeom>
        </p:spPr>
        <p:txBody>
          <a:bodyPr/>
          <a:lstStyle/>
          <a:p>
            <a:pPr marL="238125" indent="-238125" defTabSz="914400">
              <a:lnSpc>
                <a:spcPct val="100000"/>
              </a:lnSpc>
              <a:buSzPct val="100000"/>
              <a:buAutoNum type="arabicPeriod"/>
              <a:defRPr>
                <a:latin typeface="Calibri"/>
                <a:ea typeface="Calibri"/>
                <a:cs typeface="Calibri"/>
                <a:sym typeface="Calibri"/>
              </a:defRPr>
            </a:pPr>
            <a:r>
              <a:t>Lab arrangement (Friday / Monday / Tuesday)</a:t>
            </a:r>
          </a:p>
          <a:p>
            <a:pPr defTabSz="914400">
              <a:lnSpc>
                <a:spcPct val="100000"/>
              </a:lnSpc>
              <a:defRPr>
                <a:latin typeface="Calibri"/>
                <a:ea typeface="Calibri"/>
                <a:cs typeface="Calibri"/>
                <a:sym typeface="Calibri"/>
              </a:defRPr>
            </a:pPr>
            <a:r>
              <a:t>avoid a situation that some students already got scores and the solution while others still working on it.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defTabSz="914400">
              <a:lnSpc>
                <a:spcPct val="100000"/>
              </a:lnSpc>
              <a:defRPr sz="1800">
                <a:latin typeface="Calibri"/>
                <a:ea typeface="Calibri"/>
                <a:cs typeface="Calibri"/>
                <a:sym typeface="Calibri"/>
              </a:defRPr>
            </a:pPr>
            <a:r>
              <a:t>Students should be familiar with this after seeing lab 1, so this slide is essentially like a high level review. </a:t>
            </a:r>
          </a:p>
          <a:p>
            <a:pPr defTabSz="914400">
              <a:lnSpc>
                <a:spcPct val="100000"/>
              </a:lnSpc>
              <a:defRPr sz="1800">
                <a:latin typeface="Calibri"/>
                <a:ea typeface="Calibri"/>
                <a:cs typeface="Calibri"/>
                <a:sym typeface="Calibri"/>
              </a:defRPr>
            </a:pPr>
            <a:r>
              <a:t>Make sure to point out that the interface is customizable, so theirs may have different windows in different places.</a:t>
            </a:r>
          </a:p>
          <a:p>
            <a:pPr defTabSz="914400">
              <a:lnSpc>
                <a:spcPct val="100000"/>
              </a:lnSpc>
              <a:defRPr sz="1800">
                <a:latin typeface="Calibri"/>
                <a:ea typeface="Calibri"/>
                <a:cs typeface="Calibri"/>
                <a:sym typeface="Calibri"/>
              </a:defRPr>
            </a:pPr>
            <a:endParaRPr/>
          </a:p>
          <a:p>
            <a:pPr defTabSz="914400">
              <a:lnSpc>
                <a:spcPct val="100000"/>
              </a:lnSpc>
              <a:defRPr sz="1800">
                <a:latin typeface="Calibri"/>
                <a:ea typeface="Calibri"/>
                <a:cs typeface="Calibri"/>
                <a:sym typeface="Calibri"/>
              </a:defRPr>
            </a:pPr>
            <a:r>
              <a:t>Command window: execute when hitting enter (line by line)</a:t>
            </a:r>
          </a:p>
          <a:p>
            <a:pPr defTabSz="914400">
              <a:lnSpc>
                <a:spcPct val="100000"/>
              </a:lnSpc>
              <a:defRPr sz="1800">
                <a:latin typeface="Calibri"/>
                <a:ea typeface="Calibri"/>
                <a:cs typeface="Calibri"/>
                <a:sym typeface="Calibri"/>
              </a:defRPr>
            </a:pPr>
            <a:r>
              <a:t>Script editor: write multiple lines and run them together later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lvl1pPr defTabSz="914400">
              <a:lnSpc>
                <a:spcPct val="100000"/>
              </a:lnSpc>
              <a:defRPr sz="1600">
                <a:latin typeface="Calibri"/>
                <a:ea typeface="Calibri"/>
                <a:cs typeface="Calibri"/>
                <a:sym typeface="Calibri"/>
              </a:defRPr>
            </a:lvl1pPr>
          </a:lstStyle>
          <a:p>
            <a:r>
              <a:t>Open matlab, type in these commands. A sequence of instruction to the computer makes a program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Shape 358"/>
          <p:cNvSpPr>
            <a:spLocks noGrp="1" noRot="1" noChangeAspect="1"/>
          </p:cNvSpPr>
          <p:nvPr>
            <p:ph type="sldImg"/>
          </p:nvPr>
        </p:nvSpPr>
        <p:spPr>
          <a:prstGeom prst="rect">
            <a:avLst/>
          </a:prstGeom>
        </p:spPr>
        <p:txBody>
          <a:bodyPr/>
          <a:lstStyle/>
          <a:p>
            <a:endParaRPr/>
          </a:p>
        </p:txBody>
      </p:sp>
      <p:sp>
        <p:nvSpPr>
          <p:cNvPr id="359" name="Shape 359"/>
          <p:cNvSpPr>
            <a:spLocks noGrp="1"/>
          </p:cNvSpPr>
          <p:nvPr>
            <p:ph type="body" sz="quarter" idx="1"/>
          </p:nvPr>
        </p:nvSpPr>
        <p:spPr>
          <a:prstGeom prst="rect">
            <a:avLst/>
          </a:prstGeom>
        </p:spPr>
        <p:txBody>
          <a:bodyPr/>
          <a:lstStyle>
            <a:lvl1pPr defTabSz="914400">
              <a:lnSpc>
                <a:spcPct val="100000"/>
              </a:lnSpc>
              <a:defRPr sz="1600">
                <a:latin typeface="Calibri"/>
                <a:ea typeface="Calibri"/>
                <a:cs typeface="Calibri"/>
                <a:sym typeface="Calibri"/>
              </a:defRPr>
            </a:lvl1pPr>
          </a:lstStyle>
          <a:p>
            <a:r>
              <a:t>Discuss each line and run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Shape 374"/>
          <p:cNvSpPr>
            <a:spLocks noGrp="1" noRot="1" noChangeAspect="1"/>
          </p:cNvSpPr>
          <p:nvPr>
            <p:ph type="sldImg"/>
          </p:nvPr>
        </p:nvSpPr>
        <p:spPr>
          <a:prstGeom prst="rect">
            <a:avLst/>
          </a:prstGeom>
        </p:spPr>
        <p:txBody>
          <a:bodyPr/>
          <a:lstStyle/>
          <a:p>
            <a:endParaRPr/>
          </a:p>
        </p:txBody>
      </p:sp>
      <p:sp>
        <p:nvSpPr>
          <p:cNvPr id="375" name="Shape 375"/>
          <p:cNvSpPr>
            <a:spLocks noGrp="1"/>
          </p:cNvSpPr>
          <p:nvPr>
            <p:ph type="body" sz="quarter" idx="1"/>
          </p:nvPr>
        </p:nvSpPr>
        <p:spPr>
          <a:prstGeom prst="rect">
            <a:avLst/>
          </a:prstGeom>
        </p:spPr>
        <p:txBody>
          <a:bodyPr/>
          <a:lstStyle>
            <a:lvl1pPr>
              <a:lnSpc>
                <a:spcPct val="100000"/>
              </a:lnSpc>
              <a:defRPr sz="1200">
                <a:latin typeface="Calibri"/>
                <a:ea typeface="Calibri"/>
                <a:cs typeface="Calibri"/>
                <a:sym typeface="Calibri"/>
              </a:defRPr>
            </a:lvl1pPr>
          </a:lstStyle>
          <a:p>
            <a:r>
              <a:t>semicolon suppresses display</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atin typeface="Avenir Book"/>
                <a:ea typeface="Avenir Book"/>
                <a:cs typeface="Avenir Book"/>
                <a:sym typeface="Avenir Book"/>
              </a:defRPr>
            </a:lvl1pPr>
            <a:lvl2pPr marL="0" indent="0" algn="ctr">
              <a:spcBef>
                <a:spcPts val="0"/>
              </a:spcBef>
              <a:buSzTx/>
              <a:buNone/>
              <a:defRPr sz="3700">
                <a:latin typeface="Avenir Book"/>
                <a:ea typeface="Avenir Book"/>
                <a:cs typeface="Avenir Book"/>
                <a:sym typeface="Avenir Book"/>
              </a:defRPr>
            </a:lvl2pPr>
            <a:lvl3pPr marL="0" indent="0" algn="ctr">
              <a:spcBef>
                <a:spcPts val="0"/>
              </a:spcBef>
              <a:buSzTx/>
              <a:buNone/>
              <a:defRPr sz="3700">
                <a:latin typeface="Avenir Book"/>
                <a:ea typeface="Avenir Book"/>
                <a:cs typeface="Avenir Book"/>
                <a:sym typeface="Avenir Book"/>
              </a:defRPr>
            </a:lvl3pPr>
            <a:lvl4pPr marL="0" indent="0" algn="ctr">
              <a:spcBef>
                <a:spcPts val="0"/>
              </a:spcBef>
              <a:buSzTx/>
              <a:buNone/>
              <a:defRPr sz="3700">
                <a:latin typeface="Avenir Book"/>
                <a:ea typeface="Avenir Book"/>
                <a:cs typeface="Avenir Book"/>
                <a:sym typeface="Avenir Book"/>
              </a:defRPr>
            </a:lvl4pPr>
            <a:lvl5pPr marL="0" indent="0" algn="ctr">
              <a:spcBef>
                <a:spcPts val="0"/>
              </a:spcBef>
              <a:buSzTx/>
              <a:buNone/>
              <a:defRPr sz="3700">
                <a:latin typeface="Avenir Book"/>
                <a:ea typeface="Avenir Book"/>
                <a:cs typeface="Avenir Book"/>
                <a:sym typeface="Avenir Book"/>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nd Content">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7" name="Picture 7" descr="Picture 7"/>
          <p:cNvPicPr>
            <a:picLocks noChangeAspect="1"/>
          </p:cNvPicPr>
          <p:nvPr/>
        </p:nvPicPr>
        <p:blipFill>
          <a:blip r:embed="rId3"/>
          <a:stretch>
            <a:fillRect/>
          </a:stretch>
        </p:blipFill>
        <p:spPr>
          <a:xfrm>
            <a:off x="19848" y="-1"/>
            <a:ext cx="12968677" cy="9753601"/>
          </a:xfrm>
          <a:prstGeom prst="rect">
            <a:avLst/>
          </a:prstGeom>
          <a:ln w="12700">
            <a:miter lim="400000"/>
          </a:ln>
        </p:spPr>
      </p:pic>
      <p:sp>
        <p:nvSpPr>
          <p:cNvPr id="118" name="Title Text"/>
          <p:cNvSpPr txBox="1">
            <a:spLocks noGrp="1"/>
          </p:cNvSpPr>
          <p:nvPr>
            <p:ph type="title"/>
          </p:nvPr>
        </p:nvSpPr>
        <p:spPr>
          <a:xfrm>
            <a:off x="650239" y="866987"/>
            <a:ext cx="11671480" cy="898805"/>
          </a:xfrm>
          <a:prstGeom prst="rect">
            <a:avLst/>
          </a:prstGeom>
        </p:spPr>
        <p:txBody>
          <a:bodyPr lIns="65023" tIns="65023" rIns="65023" bIns="65023"/>
          <a:lstStyle>
            <a:lvl1pPr algn="l" defTabSz="650240">
              <a:defRPr sz="3800">
                <a:solidFill>
                  <a:srgbClr val="FFFFFF"/>
                </a:solidFill>
                <a:latin typeface="Trebuchet MS"/>
                <a:ea typeface="Trebuchet MS"/>
                <a:cs typeface="Trebuchet MS"/>
                <a:sym typeface="Trebuchet MS"/>
              </a:defRPr>
            </a:lvl1pPr>
          </a:lstStyle>
          <a:p>
            <a:r>
              <a:t>Title Text</a:t>
            </a:r>
          </a:p>
        </p:txBody>
      </p:sp>
      <p:sp>
        <p:nvSpPr>
          <p:cNvPr id="119" name="Body Level One…"/>
          <p:cNvSpPr txBox="1">
            <a:spLocks noGrp="1"/>
          </p:cNvSpPr>
          <p:nvPr>
            <p:ph type="body" idx="1"/>
          </p:nvPr>
        </p:nvSpPr>
        <p:spPr>
          <a:xfrm>
            <a:off x="650239" y="2004410"/>
            <a:ext cx="11671480" cy="6231967"/>
          </a:xfrm>
          <a:prstGeom prst="rect">
            <a:avLst/>
          </a:prstGeom>
        </p:spPr>
        <p:txBody>
          <a:bodyPr lIns="65023" tIns="65023" rIns="65023" bIns="65023" anchor="t"/>
          <a:lstStyle>
            <a:lvl1pPr marL="321601" indent="-321601" defTabSz="650240">
              <a:spcBef>
                <a:spcPts val="1400"/>
              </a:spcBef>
              <a:buClr>
                <a:srgbClr val="FFFFFF"/>
              </a:buClr>
              <a:buSzPct val="80000"/>
              <a:buChar char="➢"/>
              <a:defRPr sz="3400">
                <a:solidFill>
                  <a:srgbClr val="FFFFFF"/>
                </a:solidFill>
                <a:latin typeface="Calibri"/>
                <a:ea typeface="Calibri"/>
                <a:cs typeface="Calibri"/>
                <a:sym typeface="Calibri"/>
              </a:defRPr>
            </a:lvl1pPr>
            <a:lvl2pPr marL="623729" indent="-396717" defTabSz="650240">
              <a:spcBef>
                <a:spcPts val="1400"/>
              </a:spcBef>
              <a:buClr>
                <a:srgbClr val="FFFFFF"/>
              </a:buClr>
              <a:buSzPct val="80000"/>
              <a:buChar char="➢"/>
              <a:defRPr sz="3400">
                <a:solidFill>
                  <a:srgbClr val="FFFFFF"/>
                </a:solidFill>
                <a:latin typeface="Calibri"/>
                <a:ea typeface="Calibri"/>
                <a:cs typeface="Calibri"/>
                <a:sym typeface="Calibri"/>
              </a:defRPr>
            </a:lvl2pPr>
            <a:lvl3pPr marL="781227" indent="-320852" defTabSz="650240">
              <a:spcBef>
                <a:spcPts val="1400"/>
              </a:spcBef>
              <a:buClr>
                <a:srgbClr val="FFFFFF"/>
              </a:buClr>
              <a:buSzPct val="80000"/>
              <a:buChar char="➢"/>
              <a:defRPr sz="3400">
                <a:solidFill>
                  <a:srgbClr val="FFFFFF"/>
                </a:solidFill>
                <a:latin typeface="Calibri"/>
                <a:ea typeface="Calibri"/>
                <a:cs typeface="Calibri"/>
                <a:sym typeface="Calibri"/>
              </a:defRPr>
            </a:lvl3pPr>
            <a:lvl4pPr marL="996355" indent="-367705" defTabSz="650240">
              <a:spcBef>
                <a:spcPts val="1400"/>
              </a:spcBef>
              <a:buClr>
                <a:srgbClr val="FFFFFF"/>
              </a:buClr>
              <a:buSzPct val="80000"/>
              <a:buChar char="➢"/>
              <a:defRPr sz="3400">
                <a:solidFill>
                  <a:srgbClr val="FFFFFF"/>
                </a:solidFill>
                <a:latin typeface="Calibri"/>
                <a:ea typeface="Calibri"/>
                <a:cs typeface="Calibri"/>
                <a:sym typeface="Calibri"/>
              </a:defRPr>
            </a:lvl4pPr>
            <a:lvl5pPr marL="1162645" indent="-360958" defTabSz="650240">
              <a:spcBef>
                <a:spcPts val="1400"/>
              </a:spcBef>
              <a:buClr>
                <a:srgbClr val="FFFFFF"/>
              </a:buClr>
              <a:buSzPct val="80000"/>
              <a:buChar char="➢"/>
              <a:defRPr sz="3400">
                <a:solidFill>
                  <a:srgbClr val="FFFFFF"/>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20" name="Slide Number"/>
          <p:cNvSpPr txBox="1">
            <a:spLocks noGrp="1"/>
          </p:cNvSpPr>
          <p:nvPr>
            <p:ph type="sldNum" sz="quarter" idx="2"/>
          </p:nvPr>
        </p:nvSpPr>
        <p:spPr>
          <a:xfrm>
            <a:off x="11833562" y="9024442"/>
            <a:ext cx="382512" cy="396749"/>
          </a:xfrm>
          <a:prstGeom prst="rect">
            <a:avLst/>
          </a:prstGeom>
        </p:spPr>
        <p:txBody>
          <a:bodyPr lIns="65023" tIns="65023" rIns="65023" bIns="65023" anchor="ctr"/>
          <a:lstStyle>
            <a:lvl1pPr defTabSz="650240">
              <a:defRPr sz="1800">
                <a:solidFill>
                  <a:srgbClr val="FFFFFF"/>
                </a:solidFill>
                <a:latin typeface="Calibri"/>
                <a:ea typeface="Calibri"/>
                <a:cs typeface="Calibri"/>
                <a:sym typeface="Calibri"/>
              </a:defRPr>
            </a:lvl1pPr>
          </a:lstStyle>
          <a:p>
            <a:fld id="{86CB4B4D-7CA3-9044-876B-883B54F8677D}" type="slidenum">
              <a:t>‹#›</a:t>
            </a:fld>
            <a:endParaRPr/>
          </a:p>
        </p:txBody>
      </p:sp>
      <p:sp>
        <p:nvSpPr>
          <p:cNvPr id="121" name="TextBox 15"/>
          <p:cNvSpPr txBox="1"/>
          <p:nvPr/>
        </p:nvSpPr>
        <p:spPr>
          <a:xfrm>
            <a:off x="8659786" y="9024441"/>
            <a:ext cx="2953803" cy="3967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nchor="ctr">
            <a:spAutoFit/>
          </a:bodyPr>
          <a:lstStyle>
            <a:lvl1pPr algn="r" defTabSz="650240">
              <a:defRPr sz="1800">
                <a:solidFill>
                  <a:srgbClr val="FFFFFF"/>
                </a:solidFill>
                <a:latin typeface="Calibri"/>
                <a:ea typeface="Calibri"/>
                <a:cs typeface="Calibri"/>
                <a:sym typeface="Calibri"/>
              </a:defRPr>
            </a:lvl1pPr>
          </a:lstStyle>
          <a:p>
            <a:r>
              <a:t>ENGR 101	1/9/19</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8" name="Picture 7" descr="Picture 7"/>
          <p:cNvPicPr>
            <a:picLocks noChangeAspect="1"/>
          </p:cNvPicPr>
          <p:nvPr/>
        </p:nvPicPr>
        <p:blipFill>
          <a:blip r:embed="rId3"/>
          <a:stretch>
            <a:fillRect/>
          </a:stretch>
        </p:blipFill>
        <p:spPr>
          <a:xfrm>
            <a:off x="19848" y="-1"/>
            <a:ext cx="12968677" cy="9753601"/>
          </a:xfrm>
          <a:prstGeom prst="rect">
            <a:avLst/>
          </a:prstGeom>
          <a:ln w="12700">
            <a:miter lim="400000"/>
          </a:ln>
        </p:spPr>
      </p:pic>
      <p:sp>
        <p:nvSpPr>
          <p:cNvPr id="129" name="Title Text"/>
          <p:cNvSpPr txBox="1">
            <a:spLocks noGrp="1"/>
          </p:cNvSpPr>
          <p:nvPr>
            <p:ph type="title"/>
          </p:nvPr>
        </p:nvSpPr>
        <p:spPr>
          <a:xfrm>
            <a:off x="650239" y="866987"/>
            <a:ext cx="11671480" cy="898805"/>
          </a:xfrm>
          <a:prstGeom prst="rect">
            <a:avLst/>
          </a:prstGeom>
        </p:spPr>
        <p:txBody>
          <a:bodyPr lIns="65023" tIns="65023" rIns="65023" bIns="65023"/>
          <a:lstStyle>
            <a:lvl1pPr algn="l" defTabSz="650240">
              <a:defRPr sz="3800">
                <a:solidFill>
                  <a:srgbClr val="FFFFFF"/>
                </a:solidFill>
                <a:latin typeface="Trebuchet MS"/>
                <a:ea typeface="Trebuchet MS"/>
                <a:cs typeface="Trebuchet MS"/>
                <a:sym typeface="Trebuchet MS"/>
              </a:defRPr>
            </a:lvl1pPr>
          </a:lstStyle>
          <a:p>
            <a:r>
              <a:t>Title Text</a:t>
            </a:r>
          </a:p>
        </p:txBody>
      </p:sp>
      <p:sp>
        <p:nvSpPr>
          <p:cNvPr id="130" name="Body Level One…"/>
          <p:cNvSpPr txBox="1">
            <a:spLocks noGrp="1"/>
          </p:cNvSpPr>
          <p:nvPr>
            <p:ph type="body" idx="1"/>
          </p:nvPr>
        </p:nvSpPr>
        <p:spPr>
          <a:xfrm>
            <a:off x="650239" y="2004410"/>
            <a:ext cx="11671480" cy="6231967"/>
          </a:xfrm>
          <a:prstGeom prst="rect">
            <a:avLst/>
          </a:prstGeom>
        </p:spPr>
        <p:txBody>
          <a:bodyPr lIns="65023" tIns="65023" rIns="65023" bIns="65023" anchor="t"/>
          <a:lstStyle>
            <a:lvl1pPr marL="321601" indent="-321601" defTabSz="650240">
              <a:spcBef>
                <a:spcPts val="1400"/>
              </a:spcBef>
              <a:buClr>
                <a:srgbClr val="FFFFFF"/>
              </a:buClr>
              <a:buSzPct val="80000"/>
              <a:buChar char="➢"/>
              <a:defRPr sz="3400">
                <a:solidFill>
                  <a:srgbClr val="FFFFFF"/>
                </a:solidFill>
                <a:latin typeface="Calibri"/>
                <a:ea typeface="Calibri"/>
                <a:cs typeface="Calibri"/>
                <a:sym typeface="Calibri"/>
              </a:defRPr>
            </a:lvl1pPr>
            <a:lvl2pPr marL="623729" indent="-396717" defTabSz="650240">
              <a:spcBef>
                <a:spcPts val="1400"/>
              </a:spcBef>
              <a:buClr>
                <a:srgbClr val="FFFFFF"/>
              </a:buClr>
              <a:buSzPct val="80000"/>
              <a:buChar char="➢"/>
              <a:defRPr sz="3400">
                <a:solidFill>
                  <a:srgbClr val="FFFFFF"/>
                </a:solidFill>
                <a:latin typeface="Calibri"/>
                <a:ea typeface="Calibri"/>
                <a:cs typeface="Calibri"/>
                <a:sym typeface="Calibri"/>
              </a:defRPr>
            </a:lvl2pPr>
            <a:lvl3pPr marL="781227" indent="-320852" defTabSz="650240">
              <a:spcBef>
                <a:spcPts val="1400"/>
              </a:spcBef>
              <a:buClr>
                <a:srgbClr val="FFFFFF"/>
              </a:buClr>
              <a:buSzPct val="80000"/>
              <a:buChar char="➢"/>
              <a:defRPr sz="3400">
                <a:solidFill>
                  <a:srgbClr val="FFFFFF"/>
                </a:solidFill>
                <a:latin typeface="Calibri"/>
                <a:ea typeface="Calibri"/>
                <a:cs typeface="Calibri"/>
                <a:sym typeface="Calibri"/>
              </a:defRPr>
            </a:lvl3pPr>
            <a:lvl4pPr marL="996355" indent="-367705" defTabSz="650240">
              <a:spcBef>
                <a:spcPts val="1400"/>
              </a:spcBef>
              <a:buClr>
                <a:srgbClr val="FFFFFF"/>
              </a:buClr>
              <a:buSzPct val="80000"/>
              <a:buChar char="➢"/>
              <a:defRPr sz="3400">
                <a:solidFill>
                  <a:srgbClr val="FFFFFF"/>
                </a:solidFill>
                <a:latin typeface="Calibri"/>
                <a:ea typeface="Calibri"/>
                <a:cs typeface="Calibri"/>
                <a:sym typeface="Calibri"/>
              </a:defRPr>
            </a:lvl4pPr>
            <a:lvl5pPr marL="1162645" indent="-360958" defTabSz="650240">
              <a:spcBef>
                <a:spcPts val="1400"/>
              </a:spcBef>
              <a:buClr>
                <a:srgbClr val="FFFFFF"/>
              </a:buClr>
              <a:buSzPct val="80000"/>
              <a:buChar char="➢"/>
              <a:defRPr sz="3400">
                <a:solidFill>
                  <a:srgbClr val="FFFFFF"/>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31" name="Slide Number"/>
          <p:cNvSpPr txBox="1">
            <a:spLocks noGrp="1"/>
          </p:cNvSpPr>
          <p:nvPr>
            <p:ph type="sldNum" sz="quarter" idx="2"/>
          </p:nvPr>
        </p:nvSpPr>
        <p:spPr>
          <a:xfrm>
            <a:off x="11837581" y="9036969"/>
            <a:ext cx="374474" cy="371696"/>
          </a:xfrm>
          <a:prstGeom prst="rect">
            <a:avLst/>
          </a:prstGeom>
        </p:spPr>
        <p:txBody>
          <a:bodyPr lIns="65023" tIns="65023" rIns="65023" bIns="65023" anchor="ctr"/>
          <a:lstStyle>
            <a:lvl1pPr defTabSz="650240">
              <a:defRPr sz="1800">
                <a:solidFill>
                  <a:srgbClr val="FFFFFF"/>
                </a:solidFill>
                <a:latin typeface="Calibri"/>
                <a:ea typeface="Calibri"/>
                <a:cs typeface="Calibri"/>
                <a:sym typeface="Calibri"/>
              </a:defRPr>
            </a:lvl1pPr>
          </a:lstStyle>
          <a:p>
            <a:fld id="{86CB4B4D-7CA3-9044-876B-883B54F8677D}" type="slidenum">
              <a:t>‹#›</a:t>
            </a:fld>
            <a:endParaRPr/>
          </a:p>
        </p:txBody>
      </p:sp>
      <p:sp>
        <p:nvSpPr>
          <p:cNvPr id="132" name="TextBox 15"/>
          <p:cNvSpPr txBox="1"/>
          <p:nvPr/>
        </p:nvSpPr>
        <p:spPr>
          <a:xfrm>
            <a:off x="8659786" y="9036967"/>
            <a:ext cx="2953803" cy="3716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nchor="ctr">
            <a:spAutoFit/>
          </a:bodyPr>
          <a:lstStyle>
            <a:lvl1pPr algn="r" defTabSz="650240">
              <a:defRPr sz="1800">
                <a:solidFill>
                  <a:srgbClr val="FFFFFF"/>
                </a:solidFill>
                <a:latin typeface="Calibri"/>
                <a:ea typeface="Calibri"/>
                <a:cs typeface="Calibri"/>
                <a:sym typeface="Calibri"/>
              </a:defRPr>
            </a:lvl1pPr>
          </a:lstStyle>
          <a:p>
            <a:r>
              <a:t>ENGR 101	1/9/19</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nd Content">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39" name="Picture 7" descr="Picture 7"/>
          <p:cNvPicPr>
            <a:picLocks noChangeAspect="1"/>
          </p:cNvPicPr>
          <p:nvPr/>
        </p:nvPicPr>
        <p:blipFill>
          <a:blip r:embed="rId3"/>
          <a:stretch>
            <a:fillRect/>
          </a:stretch>
        </p:blipFill>
        <p:spPr>
          <a:xfrm>
            <a:off x="19848" y="-1"/>
            <a:ext cx="12968677" cy="9753601"/>
          </a:xfrm>
          <a:prstGeom prst="rect">
            <a:avLst/>
          </a:prstGeom>
          <a:ln w="12700">
            <a:miter lim="400000"/>
          </a:ln>
        </p:spPr>
      </p:pic>
      <p:sp>
        <p:nvSpPr>
          <p:cNvPr id="140" name="Title Text"/>
          <p:cNvSpPr txBox="1">
            <a:spLocks noGrp="1"/>
          </p:cNvSpPr>
          <p:nvPr>
            <p:ph type="title"/>
          </p:nvPr>
        </p:nvSpPr>
        <p:spPr>
          <a:xfrm>
            <a:off x="650239" y="866989"/>
            <a:ext cx="11054082" cy="898803"/>
          </a:xfrm>
          <a:prstGeom prst="rect">
            <a:avLst/>
          </a:prstGeom>
        </p:spPr>
        <p:txBody>
          <a:bodyPr lIns="65023" tIns="65023" rIns="65023" bIns="65023"/>
          <a:lstStyle>
            <a:lvl1pPr algn="l" defTabSz="650240">
              <a:defRPr sz="3800">
                <a:solidFill>
                  <a:srgbClr val="FFFFFF"/>
                </a:solidFill>
                <a:latin typeface="Trebuchet MS"/>
                <a:ea typeface="Trebuchet MS"/>
                <a:cs typeface="Trebuchet MS"/>
                <a:sym typeface="Trebuchet MS"/>
              </a:defRPr>
            </a:lvl1pPr>
          </a:lstStyle>
          <a:p>
            <a:r>
              <a:t>Title Text</a:t>
            </a:r>
          </a:p>
        </p:txBody>
      </p:sp>
      <p:sp>
        <p:nvSpPr>
          <p:cNvPr id="141" name="Body Level One…"/>
          <p:cNvSpPr txBox="1">
            <a:spLocks noGrp="1"/>
          </p:cNvSpPr>
          <p:nvPr>
            <p:ph type="body" idx="1"/>
          </p:nvPr>
        </p:nvSpPr>
        <p:spPr>
          <a:xfrm>
            <a:off x="650239" y="2004408"/>
            <a:ext cx="11054082" cy="6231967"/>
          </a:xfrm>
          <a:prstGeom prst="rect">
            <a:avLst/>
          </a:prstGeom>
        </p:spPr>
        <p:txBody>
          <a:bodyPr lIns="65023" tIns="65023" rIns="65023" bIns="65023" anchor="t"/>
          <a:lstStyle>
            <a:lvl1pPr marL="321601" indent="-321601" defTabSz="650240">
              <a:spcBef>
                <a:spcPts val="1400"/>
              </a:spcBef>
              <a:buClr>
                <a:srgbClr val="FFFFFF"/>
              </a:buClr>
              <a:buSzPct val="80000"/>
              <a:buChar char="➢"/>
              <a:defRPr sz="3400">
                <a:solidFill>
                  <a:srgbClr val="FFFFFF"/>
                </a:solidFill>
                <a:latin typeface="Calibri"/>
                <a:ea typeface="Calibri"/>
                <a:cs typeface="Calibri"/>
                <a:sym typeface="Calibri"/>
              </a:defRPr>
            </a:lvl1pPr>
            <a:lvl2pPr marL="623729" indent="-396717" defTabSz="650240">
              <a:spcBef>
                <a:spcPts val="1400"/>
              </a:spcBef>
              <a:buClr>
                <a:srgbClr val="FFFFFF"/>
              </a:buClr>
              <a:buSzPct val="80000"/>
              <a:buChar char="➢"/>
              <a:defRPr sz="3400">
                <a:solidFill>
                  <a:srgbClr val="FFFFFF"/>
                </a:solidFill>
                <a:latin typeface="Calibri"/>
                <a:ea typeface="Calibri"/>
                <a:cs typeface="Calibri"/>
                <a:sym typeface="Calibri"/>
              </a:defRPr>
            </a:lvl2pPr>
            <a:lvl3pPr marL="781227" indent="-320852" defTabSz="650240">
              <a:spcBef>
                <a:spcPts val="1400"/>
              </a:spcBef>
              <a:buClr>
                <a:srgbClr val="FFFFFF"/>
              </a:buClr>
              <a:buSzPct val="80000"/>
              <a:buChar char="➢"/>
              <a:defRPr sz="3400">
                <a:solidFill>
                  <a:srgbClr val="FFFFFF"/>
                </a:solidFill>
                <a:latin typeface="Calibri"/>
                <a:ea typeface="Calibri"/>
                <a:cs typeface="Calibri"/>
                <a:sym typeface="Calibri"/>
              </a:defRPr>
            </a:lvl3pPr>
            <a:lvl4pPr marL="996355" indent="-367705" defTabSz="650240">
              <a:spcBef>
                <a:spcPts val="1400"/>
              </a:spcBef>
              <a:buClr>
                <a:srgbClr val="FFFFFF"/>
              </a:buClr>
              <a:buSzPct val="80000"/>
              <a:buChar char="➢"/>
              <a:defRPr sz="3400">
                <a:solidFill>
                  <a:srgbClr val="FFFFFF"/>
                </a:solidFill>
                <a:latin typeface="Calibri"/>
                <a:ea typeface="Calibri"/>
                <a:cs typeface="Calibri"/>
                <a:sym typeface="Calibri"/>
              </a:defRPr>
            </a:lvl4pPr>
            <a:lvl5pPr marL="1162645" indent="-360958" defTabSz="650240">
              <a:spcBef>
                <a:spcPts val="1400"/>
              </a:spcBef>
              <a:buClr>
                <a:srgbClr val="FFFFFF"/>
              </a:buClr>
              <a:buSzPct val="80000"/>
              <a:buChar char="➢"/>
              <a:defRPr sz="3400">
                <a:solidFill>
                  <a:srgbClr val="FFFFFF"/>
                </a:solidFill>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42" name="Slide Number"/>
          <p:cNvSpPr txBox="1">
            <a:spLocks noGrp="1"/>
          </p:cNvSpPr>
          <p:nvPr>
            <p:ph type="sldNum" sz="quarter" idx="2"/>
          </p:nvPr>
        </p:nvSpPr>
        <p:spPr>
          <a:xfrm>
            <a:off x="11329848" y="8937834"/>
            <a:ext cx="374475" cy="371696"/>
          </a:xfrm>
          <a:prstGeom prst="rect">
            <a:avLst/>
          </a:prstGeom>
        </p:spPr>
        <p:txBody>
          <a:bodyPr lIns="65023" tIns="65023" rIns="65023" bIns="65023" anchor="ctr"/>
          <a:lstStyle>
            <a:lvl1pPr algn="r" defTabSz="650240">
              <a:defRPr sz="1800">
                <a:solidFill>
                  <a:srgbClr val="FFFFFF"/>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idx="21"/>
          </p:nvPr>
        </p:nvSpPr>
        <p:spPr>
          <a:xfrm>
            <a:off x="2263775" y="613833"/>
            <a:ext cx="12401550" cy="8267701"/>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atin typeface="Avenir Book"/>
                <a:ea typeface="Avenir Book"/>
                <a:cs typeface="Avenir Book"/>
                <a:sym typeface="Avenir Book"/>
              </a:defRPr>
            </a:lvl1pPr>
            <a:lvl2pPr marL="0" indent="0" algn="ctr">
              <a:spcBef>
                <a:spcPts val="0"/>
              </a:spcBef>
              <a:buSzTx/>
              <a:buNone/>
              <a:defRPr sz="3700">
                <a:latin typeface="Avenir Book"/>
                <a:ea typeface="Avenir Book"/>
                <a:cs typeface="Avenir Book"/>
                <a:sym typeface="Avenir Book"/>
              </a:defRPr>
            </a:lvl2pPr>
            <a:lvl3pPr marL="0" indent="0" algn="ctr">
              <a:spcBef>
                <a:spcPts val="0"/>
              </a:spcBef>
              <a:buSzTx/>
              <a:buNone/>
              <a:defRPr sz="3700">
                <a:latin typeface="Avenir Book"/>
                <a:ea typeface="Avenir Book"/>
                <a:cs typeface="Avenir Book"/>
                <a:sym typeface="Avenir Book"/>
              </a:defRPr>
            </a:lvl3pPr>
            <a:lvl4pPr marL="0" indent="0" algn="ctr">
              <a:spcBef>
                <a:spcPts val="0"/>
              </a:spcBef>
              <a:buSzTx/>
              <a:buNone/>
              <a:defRPr sz="3700">
                <a:latin typeface="Avenir Book"/>
                <a:ea typeface="Avenir Book"/>
                <a:cs typeface="Avenir Book"/>
                <a:sym typeface="Avenir Book"/>
              </a:defRPr>
            </a:lvl4pPr>
            <a:lvl5pPr marL="0" indent="0" algn="ctr">
              <a:spcBef>
                <a:spcPts val="0"/>
              </a:spcBef>
              <a:buSzTx/>
              <a:buNone/>
              <a:defRPr sz="3700">
                <a:latin typeface="Avenir Book"/>
                <a:ea typeface="Avenir Book"/>
                <a:cs typeface="Avenir Book"/>
                <a:sym typeface="Avenir Book"/>
              </a:defRPr>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defRPr>
                <a:latin typeface="Avenir Book"/>
                <a:ea typeface="Avenir Book"/>
                <a:cs typeface="Avenir Book"/>
                <a:sym typeface="Avenir Book"/>
              </a:defRPr>
            </a:lvl1pPr>
            <a:lvl2pPr>
              <a:defRPr>
                <a:latin typeface="Avenir Book"/>
                <a:ea typeface="Avenir Book"/>
                <a:cs typeface="Avenir Book"/>
                <a:sym typeface="Avenir Book"/>
              </a:defRPr>
            </a:lvl2pPr>
            <a:lvl3pPr>
              <a:defRPr>
                <a:latin typeface="Avenir Book"/>
                <a:ea typeface="Avenir Book"/>
                <a:cs typeface="Avenir Book"/>
                <a:sym typeface="Avenir Book"/>
              </a:defRPr>
            </a:lvl3pPr>
            <a:lvl4pPr>
              <a:defRPr>
                <a:latin typeface="Avenir Book"/>
                <a:ea typeface="Avenir Book"/>
                <a:cs typeface="Avenir Book"/>
                <a:sym typeface="Avenir Book"/>
              </a:defRPr>
            </a:lvl4pPr>
            <a:lvl5pPr>
              <a:defRPr>
                <a:latin typeface="Avenir Book"/>
                <a:ea typeface="Avenir Book"/>
                <a:cs typeface="Avenir Book"/>
                <a:sym typeface="Avenir Book"/>
              </a:defRPr>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lvl1pPr>
              <a:defRPr>
                <a:latin typeface="Avenir Book"/>
                <a:ea typeface="Avenir Book"/>
                <a:cs typeface="Avenir Book"/>
                <a:sym typeface="Avenir Book"/>
              </a:defRPr>
            </a:lvl1pPr>
            <a:lvl2pPr>
              <a:defRPr>
                <a:latin typeface="Avenir Book"/>
                <a:ea typeface="Avenir Book"/>
                <a:cs typeface="Avenir Book"/>
                <a:sym typeface="Avenir Book"/>
              </a:defRPr>
            </a:lvl2pPr>
            <a:lvl3pPr>
              <a:defRPr>
                <a:latin typeface="Avenir Book"/>
                <a:ea typeface="Avenir Book"/>
                <a:cs typeface="Avenir Book"/>
                <a:sym typeface="Avenir Book"/>
              </a:defRPr>
            </a:lvl3pPr>
            <a:lvl4pPr>
              <a:defRPr>
                <a:latin typeface="Avenir Book"/>
                <a:ea typeface="Avenir Book"/>
                <a:cs typeface="Avenir Book"/>
                <a:sym typeface="Avenir Book"/>
              </a:defRPr>
            </a:lvl4pPr>
            <a:lvl5pPr>
              <a:defRPr>
                <a:latin typeface="Avenir Book"/>
                <a:ea typeface="Avenir Book"/>
                <a:cs typeface="Avenir Book"/>
                <a:sym typeface="Avenir Book"/>
              </a:defRPr>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21"/>
          </p:nvPr>
        </p:nvSpPr>
        <p:spPr>
          <a:xfrm>
            <a:off x="6680200" y="5029200"/>
            <a:ext cx="6054748" cy="4038600"/>
          </a:xfrm>
          <a:prstGeom prst="rect">
            <a:avLst/>
          </a:prstGeom>
        </p:spPr>
        <p:txBody>
          <a:bodyPr lIns="91439" tIns="45719" rIns="91439" bIns="45719" anchor="t">
            <a:noAutofit/>
          </a:bodyPr>
          <a:lstStyle/>
          <a:p>
            <a:endParaRPr/>
          </a:p>
        </p:txBody>
      </p:sp>
      <p:sp>
        <p:nvSpPr>
          <p:cNvPr id="84" name="Image"/>
          <p:cNvSpPr>
            <a:spLocks noGrp="1"/>
          </p:cNvSpPr>
          <p:nvPr>
            <p:ph type="pic" sz="quarter" idx="22"/>
          </p:nvPr>
        </p:nvSpPr>
        <p:spPr>
          <a:xfrm>
            <a:off x="6502400" y="889000"/>
            <a:ext cx="5867400" cy="3911601"/>
          </a:xfrm>
          <a:prstGeom prst="rect">
            <a:avLst/>
          </a:prstGeom>
        </p:spPr>
        <p:txBody>
          <a:bodyPr lIns="91439" tIns="45719" rIns="91439" bIns="45719" anchor="t">
            <a:noAutofit/>
          </a:bodyPr>
          <a:lstStyle/>
          <a:p>
            <a:endParaRPr/>
          </a:p>
        </p:txBody>
      </p:sp>
      <p:sp>
        <p:nvSpPr>
          <p:cNvPr id="85" name="Image"/>
          <p:cNvSpPr>
            <a:spLocks noGrp="1"/>
          </p:cNvSpPr>
          <p:nvPr>
            <p:ph type="pic" idx="23"/>
          </p:nvPr>
        </p:nvSpPr>
        <p:spPr>
          <a:xfrm>
            <a:off x="-2374900" y="889000"/>
            <a:ext cx="11982450" cy="79883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21"/>
          </p:nvPr>
        </p:nvSpPr>
        <p:spPr>
          <a:xfrm>
            <a:off x="1270000" y="6362700"/>
            <a:ext cx="10464800" cy="520700"/>
          </a:xfrm>
          <a:prstGeom prst="rect">
            <a:avLst/>
          </a:prstGeom>
        </p:spPr>
        <p:txBody>
          <a:bodyPr anchor="t">
            <a:spAutoFit/>
          </a:bodyPr>
          <a:lstStyle>
            <a:lvl1pPr marL="0" indent="0" algn="ctr">
              <a:spcBef>
                <a:spcPts val="0"/>
              </a:spcBef>
              <a:buSzTx/>
              <a:buNone/>
              <a:defRPr sz="2400">
                <a:latin typeface="Avenir Book Oblique"/>
                <a:ea typeface="Avenir Book Oblique"/>
                <a:cs typeface="Avenir Book Oblique"/>
                <a:sym typeface="Avenir Book Oblique"/>
              </a:defRPr>
            </a:lvl1pPr>
          </a:lstStyle>
          <a:p>
            <a:r>
              <a:t>–Johnny Appleseed</a:t>
            </a:r>
          </a:p>
        </p:txBody>
      </p:sp>
      <p:sp>
        <p:nvSpPr>
          <p:cNvPr id="94" name="“Type a quote here.”"/>
          <p:cNvSpPr txBox="1">
            <a:spLocks noGrp="1"/>
          </p:cNvSpPr>
          <p:nvPr>
            <p:ph type="body" sz="quarter" idx="22"/>
          </p:nvPr>
        </p:nvSpPr>
        <p:spPr>
          <a:xfrm>
            <a:off x="1270000" y="4229100"/>
            <a:ext cx="10464800" cy="685800"/>
          </a:xfrm>
          <a:prstGeom prst="rect">
            <a:avLst/>
          </a:prstGeom>
        </p:spPr>
        <p:txBody>
          <a:bodyPr>
            <a:spAutoFit/>
          </a:bodyPr>
          <a:lstStyle>
            <a:lvl1pPr marL="0" indent="0" algn="ctr">
              <a:spcBef>
                <a:spcPts val="0"/>
              </a:spcBef>
              <a:buSzTx/>
              <a:buNone/>
              <a:defRPr sz="3400">
                <a:latin typeface="Avenir Book"/>
                <a:ea typeface="Avenir Book"/>
                <a:cs typeface="Avenir Book"/>
                <a:sym typeface="Avenir Book"/>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21"/>
          </p:nvPr>
        </p:nvSpPr>
        <p:spPr>
          <a:xfrm>
            <a:off x="-949853" y="0"/>
            <a:ext cx="14904506" cy="99441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Lst>
  <p:transition spd="med"/>
  <p:txStyles>
    <p:titleStyle>
      <a:lvl1pPr marL="0" marR="0" indent="0" algn="ctr" defTabSz="584200" latinLnBrk="0">
        <a:lnSpc>
          <a:spcPct val="100000"/>
        </a:lnSpc>
        <a:spcBef>
          <a:spcPts val="0"/>
        </a:spcBef>
        <a:spcAft>
          <a:spcPts val="0"/>
        </a:spcAft>
        <a:buClrTx/>
        <a:buSzTx/>
        <a:buFontTx/>
        <a:buNone/>
        <a:tabLst/>
        <a:defRPr sz="8000" b="0" i="0" u="none" strike="noStrike" cap="none" spc="0" baseline="0">
          <a:solidFill>
            <a:srgbClr val="000000"/>
          </a:solidFill>
          <a:uFillTx/>
          <a:latin typeface="Avenir Book"/>
          <a:ea typeface="Avenir Book"/>
          <a:cs typeface="Avenir Book"/>
          <a:sym typeface="Avenir Book"/>
        </a:defRPr>
      </a:lvl1pPr>
      <a:lvl2pPr marL="0" marR="0" indent="0" algn="ctr" defTabSz="584200" latinLnBrk="0">
        <a:lnSpc>
          <a:spcPct val="100000"/>
        </a:lnSpc>
        <a:spcBef>
          <a:spcPts val="0"/>
        </a:spcBef>
        <a:spcAft>
          <a:spcPts val="0"/>
        </a:spcAft>
        <a:buClrTx/>
        <a:buSzTx/>
        <a:buFontTx/>
        <a:buNone/>
        <a:tabLst/>
        <a:defRPr sz="8000" b="0" i="0" u="none" strike="noStrike" cap="none" spc="0" baseline="0">
          <a:solidFill>
            <a:srgbClr val="000000"/>
          </a:solidFill>
          <a:uFillTx/>
          <a:latin typeface="Avenir Book"/>
          <a:ea typeface="Avenir Book"/>
          <a:cs typeface="Avenir Book"/>
          <a:sym typeface="Avenir Book"/>
        </a:defRPr>
      </a:lvl2pPr>
      <a:lvl3pPr marL="0" marR="0" indent="0" algn="ctr" defTabSz="584200" latinLnBrk="0">
        <a:lnSpc>
          <a:spcPct val="100000"/>
        </a:lnSpc>
        <a:spcBef>
          <a:spcPts val="0"/>
        </a:spcBef>
        <a:spcAft>
          <a:spcPts val="0"/>
        </a:spcAft>
        <a:buClrTx/>
        <a:buSzTx/>
        <a:buFontTx/>
        <a:buNone/>
        <a:tabLst/>
        <a:defRPr sz="8000" b="0" i="0" u="none" strike="noStrike" cap="none" spc="0" baseline="0">
          <a:solidFill>
            <a:srgbClr val="000000"/>
          </a:solidFill>
          <a:uFillTx/>
          <a:latin typeface="Avenir Book"/>
          <a:ea typeface="Avenir Book"/>
          <a:cs typeface="Avenir Book"/>
          <a:sym typeface="Avenir Book"/>
        </a:defRPr>
      </a:lvl3pPr>
      <a:lvl4pPr marL="0" marR="0" indent="0" algn="ctr" defTabSz="584200" latinLnBrk="0">
        <a:lnSpc>
          <a:spcPct val="100000"/>
        </a:lnSpc>
        <a:spcBef>
          <a:spcPts val="0"/>
        </a:spcBef>
        <a:spcAft>
          <a:spcPts val="0"/>
        </a:spcAft>
        <a:buClrTx/>
        <a:buSzTx/>
        <a:buFontTx/>
        <a:buNone/>
        <a:tabLst/>
        <a:defRPr sz="8000" b="0" i="0" u="none" strike="noStrike" cap="none" spc="0" baseline="0">
          <a:solidFill>
            <a:srgbClr val="000000"/>
          </a:solidFill>
          <a:uFillTx/>
          <a:latin typeface="Avenir Book"/>
          <a:ea typeface="Avenir Book"/>
          <a:cs typeface="Avenir Book"/>
          <a:sym typeface="Avenir Book"/>
        </a:defRPr>
      </a:lvl4pPr>
      <a:lvl5pPr marL="0" marR="0" indent="0" algn="ctr" defTabSz="584200" latinLnBrk="0">
        <a:lnSpc>
          <a:spcPct val="100000"/>
        </a:lnSpc>
        <a:spcBef>
          <a:spcPts val="0"/>
        </a:spcBef>
        <a:spcAft>
          <a:spcPts val="0"/>
        </a:spcAft>
        <a:buClrTx/>
        <a:buSzTx/>
        <a:buFontTx/>
        <a:buNone/>
        <a:tabLst/>
        <a:defRPr sz="8000" b="0" i="0" u="none" strike="noStrike" cap="none" spc="0" baseline="0">
          <a:solidFill>
            <a:srgbClr val="000000"/>
          </a:solidFill>
          <a:uFillTx/>
          <a:latin typeface="Avenir Book"/>
          <a:ea typeface="Avenir Book"/>
          <a:cs typeface="Avenir Book"/>
          <a:sym typeface="Avenir Book"/>
        </a:defRPr>
      </a:lvl5pPr>
      <a:lvl6pPr marL="0" marR="0" indent="0" algn="ctr" defTabSz="584200" latinLnBrk="0">
        <a:lnSpc>
          <a:spcPct val="100000"/>
        </a:lnSpc>
        <a:spcBef>
          <a:spcPts val="0"/>
        </a:spcBef>
        <a:spcAft>
          <a:spcPts val="0"/>
        </a:spcAft>
        <a:buClrTx/>
        <a:buSzTx/>
        <a:buFontTx/>
        <a:buNone/>
        <a:tabLst/>
        <a:defRPr sz="8000" b="0" i="0" u="none" strike="noStrike" cap="none" spc="0" baseline="0">
          <a:solidFill>
            <a:srgbClr val="000000"/>
          </a:solidFill>
          <a:uFillTx/>
          <a:latin typeface="Avenir Book"/>
          <a:ea typeface="Avenir Book"/>
          <a:cs typeface="Avenir Book"/>
          <a:sym typeface="Avenir Book"/>
        </a:defRPr>
      </a:lvl6pPr>
      <a:lvl7pPr marL="0" marR="0" indent="0" algn="ctr" defTabSz="584200" latinLnBrk="0">
        <a:lnSpc>
          <a:spcPct val="100000"/>
        </a:lnSpc>
        <a:spcBef>
          <a:spcPts val="0"/>
        </a:spcBef>
        <a:spcAft>
          <a:spcPts val="0"/>
        </a:spcAft>
        <a:buClrTx/>
        <a:buSzTx/>
        <a:buFontTx/>
        <a:buNone/>
        <a:tabLst/>
        <a:defRPr sz="8000" b="0" i="0" u="none" strike="noStrike" cap="none" spc="0" baseline="0">
          <a:solidFill>
            <a:srgbClr val="000000"/>
          </a:solidFill>
          <a:uFillTx/>
          <a:latin typeface="Avenir Book"/>
          <a:ea typeface="Avenir Book"/>
          <a:cs typeface="Avenir Book"/>
          <a:sym typeface="Avenir Book"/>
        </a:defRPr>
      </a:lvl7pPr>
      <a:lvl8pPr marL="0" marR="0" indent="0" algn="ctr" defTabSz="584200" latinLnBrk="0">
        <a:lnSpc>
          <a:spcPct val="100000"/>
        </a:lnSpc>
        <a:spcBef>
          <a:spcPts val="0"/>
        </a:spcBef>
        <a:spcAft>
          <a:spcPts val="0"/>
        </a:spcAft>
        <a:buClrTx/>
        <a:buSzTx/>
        <a:buFontTx/>
        <a:buNone/>
        <a:tabLst/>
        <a:defRPr sz="8000" b="0" i="0" u="none" strike="noStrike" cap="none" spc="0" baseline="0">
          <a:solidFill>
            <a:srgbClr val="000000"/>
          </a:solidFill>
          <a:uFillTx/>
          <a:latin typeface="Avenir Book"/>
          <a:ea typeface="Avenir Book"/>
          <a:cs typeface="Avenir Book"/>
          <a:sym typeface="Avenir Book"/>
        </a:defRPr>
      </a:lvl8pPr>
      <a:lvl9pPr marL="0" marR="0" indent="0" algn="ctr" defTabSz="584200" latinLnBrk="0">
        <a:lnSpc>
          <a:spcPct val="100000"/>
        </a:lnSpc>
        <a:spcBef>
          <a:spcPts val="0"/>
        </a:spcBef>
        <a:spcAft>
          <a:spcPts val="0"/>
        </a:spcAft>
        <a:buClrTx/>
        <a:buSzTx/>
        <a:buFontTx/>
        <a:buNone/>
        <a:tabLst/>
        <a:defRPr sz="8000" b="0" i="0" u="none" strike="noStrike" cap="none" spc="0" baseline="0">
          <a:solidFill>
            <a:srgbClr val="000000"/>
          </a:solidFill>
          <a:uFillTx/>
          <a:latin typeface="Avenir Book"/>
          <a:ea typeface="Avenir Book"/>
          <a:cs typeface="Avenir Book"/>
          <a:sym typeface="Avenir Book"/>
        </a:defRPr>
      </a:lvl9pPr>
    </p:titleStyle>
    <p:body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t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9.tif"/></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9.tif"/></Relationships>
</file>

<file path=ppt/slides/_rels/slide6.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image" Target="../media/image9.ti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Rectangle"/>
          <p:cNvSpPr/>
          <p:nvPr/>
        </p:nvSpPr>
        <p:spPr>
          <a:xfrm>
            <a:off x="693663" y="3681164"/>
            <a:ext cx="11617474" cy="2926855"/>
          </a:xfrm>
          <a:prstGeom prst="rect">
            <a:avLst/>
          </a:prstGeom>
          <a:gradFill>
            <a:gsLst>
              <a:gs pos="0">
                <a:srgbClr val="021F48"/>
              </a:gs>
              <a:gs pos="100000">
                <a:srgbClr val="032B62"/>
              </a:gs>
            </a:gsLst>
            <a:path>
              <a:fillToRect l="50000" t="-375" r="50000" b="100375"/>
            </a:path>
          </a:gradFill>
          <a:ln w="12700">
            <a:miter lim="400000"/>
          </a:ln>
        </p:spPr>
        <p:txBody>
          <a:bodyPr lIns="50800" tIns="50800" rIns="50800" bIns="50800" anchor="b">
            <a:normAutofit/>
          </a:bodyPr>
          <a:lstStyle/>
          <a:p>
            <a:pPr>
              <a:defRPr sz="8000">
                <a:solidFill>
                  <a:srgbClr val="FFFFFF"/>
                </a:solidFill>
                <a:latin typeface="Avenir Next Condensed Regular"/>
                <a:ea typeface="Avenir Next Condensed Regular"/>
                <a:cs typeface="Avenir Next Condensed Regular"/>
                <a:sym typeface="Avenir Next Condensed Regular"/>
              </a:defRPr>
            </a:pPr>
            <a:endParaRPr/>
          </a:p>
        </p:txBody>
      </p:sp>
      <p:sp>
        <p:nvSpPr>
          <p:cNvPr id="152" name="ENGR 151"/>
          <p:cNvSpPr txBox="1">
            <a:spLocks noGrp="1"/>
          </p:cNvSpPr>
          <p:nvPr>
            <p:ph type="ctrTitle"/>
          </p:nvPr>
        </p:nvSpPr>
        <p:spPr>
          <a:xfrm>
            <a:off x="1270000" y="3633070"/>
            <a:ext cx="10464800" cy="1547461"/>
          </a:xfrm>
          <a:prstGeom prst="rect">
            <a:avLst/>
          </a:prstGeom>
        </p:spPr>
        <p:txBody>
          <a:bodyPr/>
          <a:lstStyle>
            <a:lvl1pPr>
              <a:defRPr>
                <a:solidFill>
                  <a:srgbClr val="FFFFFF"/>
                </a:solidFill>
                <a:latin typeface="Avenir Next Condensed Regular"/>
                <a:ea typeface="Avenir Next Condensed Regular"/>
                <a:cs typeface="Avenir Next Condensed Regular"/>
                <a:sym typeface="Avenir Next Condensed Regular"/>
              </a:defRPr>
            </a:lvl1pPr>
          </a:lstStyle>
          <a:p>
            <a:r>
              <a:t>ENGR 151</a:t>
            </a:r>
          </a:p>
        </p:txBody>
      </p:sp>
      <p:sp>
        <p:nvSpPr>
          <p:cNvPr id="153" name="An (accelerated) introduction to computers and programming"/>
          <p:cNvSpPr txBox="1">
            <a:spLocks noGrp="1"/>
          </p:cNvSpPr>
          <p:nvPr>
            <p:ph type="subTitle" sz="quarter" idx="1"/>
          </p:nvPr>
        </p:nvSpPr>
        <p:spPr>
          <a:xfrm>
            <a:off x="2981151" y="5215736"/>
            <a:ext cx="7042498" cy="1130301"/>
          </a:xfrm>
          <a:prstGeom prst="rect">
            <a:avLst/>
          </a:prstGeom>
        </p:spPr>
        <p:txBody>
          <a:bodyPr/>
          <a:lstStyle>
            <a:lvl1pPr defTabSz="461518">
              <a:defRPr sz="2923">
                <a:solidFill>
                  <a:srgbClr val="FFFFFF"/>
                </a:solidFill>
              </a:defRPr>
            </a:lvl1pPr>
          </a:lstStyle>
          <a:p>
            <a:r>
              <a:t>An (accelerated) introduction to computers and programming</a:t>
            </a:r>
          </a:p>
        </p:txBody>
      </p:sp>
      <p:pic>
        <p:nvPicPr>
          <p:cNvPr id="154" name="Image" descr="Image"/>
          <p:cNvPicPr>
            <a:picLocks noChangeAspect="1"/>
          </p:cNvPicPr>
          <p:nvPr/>
        </p:nvPicPr>
        <p:blipFill>
          <a:blip r:embed="rId3"/>
          <a:stretch>
            <a:fillRect/>
          </a:stretch>
        </p:blipFill>
        <p:spPr>
          <a:xfrm>
            <a:off x="624738" y="8600920"/>
            <a:ext cx="6495630" cy="623826"/>
          </a:xfrm>
          <a:prstGeom prst="rect">
            <a:avLst/>
          </a:prstGeom>
          <a:ln w="12700">
            <a:miter lim="400000"/>
          </a:ln>
        </p:spPr>
      </p:pic>
      <p:sp>
        <p:nvSpPr>
          <p:cNvPr id="155" name="Lecture 1: Introduction to course and MATLAB"/>
          <p:cNvSpPr txBox="1"/>
          <p:nvPr/>
        </p:nvSpPr>
        <p:spPr>
          <a:xfrm>
            <a:off x="1633448" y="6957436"/>
            <a:ext cx="9737904" cy="723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Lecture 1: Introduction to course and MATLAB</a:t>
            </a:r>
          </a:p>
        </p:txBody>
      </p:sp>
      <p:pic>
        <p:nvPicPr>
          <p:cNvPr id="156" name="Image" descr="Image"/>
          <p:cNvPicPr>
            <a:picLocks noChangeAspect="1"/>
          </p:cNvPicPr>
          <p:nvPr/>
        </p:nvPicPr>
        <p:blipFill>
          <a:blip r:embed="rId4"/>
          <a:srcRect t="15866"/>
          <a:stretch>
            <a:fillRect/>
          </a:stretch>
        </p:blipFill>
        <p:spPr>
          <a:xfrm>
            <a:off x="698202" y="796131"/>
            <a:ext cx="3810001" cy="2275905"/>
          </a:xfrm>
          <a:prstGeom prst="rect">
            <a:avLst/>
          </a:prstGeom>
          <a:ln w="25400">
            <a:solidFill>
              <a:srgbClr val="F3F7F5"/>
            </a:solidFill>
            <a:miter lim="400000"/>
          </a:ln>
          <a:effectLst>
            <a:outerShdw blurRad="50800" dist="25400" dir="3600000" rotWithShape="0">
              <a:srgbClr val="000000">
                <a:alpha val="70000"/>
              </a:srgbClr>
            </a:outerShdw>
          </a:effectLst>
        </p:spPr>
      </p:pic>
      <p:pic>
        <p:nvPicPr>
          <p:cNvPr id="157" name="Image" descr="Image"/>
          <p:cNvPicPr>
            <a:picLocks noChangeAspect="1"/>
          </p:cNvPicPr>
          <p:nvPr/>
        </p:nvPicPr>
        <p:blipFill>
          <a:blip r:embed="rId5"/>
          <a:srcRect l="8309" r="1792" b="4336"/>
          <a:stretch>
            <a:fillRect/>
          </a:stretch>
        </p:blipFill>
        <p:spPr>
          <a:xfrm>
            <a:off x="8496597" y="793948"/>
            <a:ext cx="3810001" cy="2280569"/>
          </a:xfrm>
          <a:prstGeom prst="rect">
            <a:avLst/>
          </a:prstGeom>
          <a:ln w="25400">
            <a:solidFill>
              <a:srgbClr val="F3F7F5"/>
            </a:solidFill>
            <a:miter lim="400000"/>
          </a:ln>
          <a:effectLst>
            <a:outerShdw blurRad="50800" dist="25400" dir="3600000" rotWithShape="0">
              <a:srgbClr val="000000">
                <a:alpha val="70000"/>
              </a:srgbClr>
            </a:outerShdw>
          </a:effectLst>
        </p:spPr>
      </p:pic>
      <p:pic>
        <p:nvPicPr>
          <p:cNvPr id="158" name="Image" descr="Image"/>
          <p:cNvPicPr>
            <a:picLocks noChangeAspect="1"/>
          </p:cNvPicPr>
          <p:nvPr/>
        </p:nvPicPr>
        <p:blipFill>
          <a:blip r:embed="rId6"/>
          <a:stretch>
            <a:fillRect/>
          </a:stretch>
        </p:blipFill>
        <p:spPr>
          <a:xfrm>
            <a:off x="4597400" y="797603"/>
            <a:ext cx="3810000" cy="2273134"/>
          </a:xfrm>
          <a:prstGeom prst="rect">
            <a:avLst/>
          </a:prstGeom>
          <a:ln w="25400">
            <a:solidFill>
              <a:srgbClr val="F3F7F5"/>
            </a:solidFill>
            <a:miter lim="400000"/>
          </a:ln>
          <a:effectLst>
            <a:outerShdw blurRad="50800" dist="25400" dir="3600000" rotWithShape="0">
              <a:srgbClr val="000000">
                <a:alpha val="70000"/>
              </a:srgbClr>
            </a:outerShdw>
          </a:effec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Contents"/>
          <p:cNvSpPr txBox="1">
            <a:spLocks noGrp="1"/>
          </p:cNvSpPr>
          <p:nvPr>
            <p:ph type="title"/>
          </p:nvPr>
        </p:nvSpPr>
        <p:spPr>
          <a:prstGeom prst="rect">
            <a:avLst/>
          </a:prstGeom>
        </p:spPr>
        <p:txBody>
          <a:bodyPr/>
          <a:lstStyle/>
          <a:p>
            <a:r>
              <a:t>Contents</a:t>
            </a:r>
          </a:p>
        </p:txBody>
      </p:sp>
      <p:sp>
        <p:nvSpPr>
          <p:cNvPr id="329" name="Overview of ENGR 151…"/>
          <p:cNvSpPr txBox="1">
            <a:spLocks noGrp="1"/>
          </p:cNvSpPr>
          <p:nvPr>
            <p:ph type="body" idx="1"/>
          </p:nvPr>
        </p:nvSpPr>
        <p:spPr>
          <a:prstGeom prst="rect">
            <a:avLst/>
          </a:prstGeom>
        </p:spPr>
        <p:txBody>
          <a:bodyPr/>
          <a:lstStyle/>
          <a:p>
            <a:pPr marL="635000" indent="-635000">
              <a:buSzPct val="100000"/>
              <a:buAutoNum type="arabicPeriod"/>
            </a:pPr>
            <a:r>
              <a:t>Overview of ENGR 151</a:t>
            </a:r>
          </a:p>
          <a:p>
            <a:pPr marL="635000" indent="-635000">
              <a:buSzPct val="100000"/>
              <a:buAutoNum type="arabicPeriod"/>
            </a:pPr>
            <a:r>
              <a:t>Introduction to Computing CARES</a:t>
            </a:r>
          </a:p>
          <a:p>
            <a:pPr marL="635000" indent="-635000">
              <a:buSzPct val="100000"/>
              <a:buAutoNum type="arabicPeriod"/>
            </a:pPr>
            <a:r>
              <a:t>Speaking to a computer</a:t>
            </a:r>
          </a:p>
          <a:p>
            <a:pPr marL="635000" indent="-635000">
              <a:buSzPct val="100000"/>
              <a:buAutoNum type="arabicPeriod"/>
              <a:defRPr>
                <a:solidFill>
                  <a:schemeClr val="accent5">
                    <a:hueOff val="-82419"/>
                    <a:satOff val="-9513"/>
                    <a:lumOff val="-16343"/>
                  </a:schemeClr>
                </a:solidFill>
                <a:latin typeface="Avenir Heavy"/>
                <a:ea typeface="Avenir Heavy"/>
                <a:cs typeface="Avenir Heavy"/>
                <a:sym typeface="Avenir Heavy"/>
              </a:defRPr>
            </a:pPr>
            <a:r>
              <a:t>The MATLAB environment</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Obtaining MATLAB: Free for UM students (University wide license)"/>
          <p:cNvSpPr>
            <a:spLocks noGrp="1"/>
          </p:cNvSpPr>
          <p:nvPr>
            <p:ph type="title"/>
          </p:nvPr>
        </p:nvSpPr>
        <p:spPr>
          <a:prstGeom prst="rect">
            <a:avLst/>
          </a:prstGeom>
        </p:spPr>
        <p:txBody>
          <a:bodyPr/>
          <a:lstStyle>
            <a:lvl1pPr defTabSz="426466">
              <a:defRPr sz="5840"/>
            </a:lvl1pPr>
          </a:lstStyle>
          <a:p>
            <a:r>
              <a:t>Obtaining MATLAB: Free for UM students (University wide license)</a:t>
            </a:r>
          </a:p>
        </p:txBody>
      </p:sp>
      <p:sp>
        <p:nvSpPr>
          <p:cNvPr id="332" name="https://teamdynamix.umich.edu/TDClient/76/Portal/KB/ArticleDet?ID=5448"/>
          <p:cNvSpPr txBox="1"/>
          <p:nvPr/>
        </p:nvSpPr>
        <p:spPr>
          <a:xfrm>
            <a:off x="161499" y="2701925"/>
            <a:ext cx="12822861" cy="609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2900" u="sng">
                <a:solidFill>
                  <a:schemeClr val="accent5">
                    <a:hueOff val="-82419"/>
                    <a:satOff val="-9513"/>
                    <a:lumOff val="-16343"/>
                  </a:schemeClr>
                </a:solidFill>
              </a:defRPr>
            </a:lvl1pPr>
          </a:lstStyle>
          <a:p>
            <a:r>
              <a:t>https://teamdynamix.umich.edu/TDClient/76/Portal/KB/ArticleDet?ID=5448</a:t>
            </a:r>
          </a:p>
        </p:txBody>
      </p:sp>
      <p:pic>
        <p:nvPicPr>
          <p:cNvPr id="333" name="Screen Shot 2021-08-31 at 9.11.06 AM.png" descr="Screen Shot 2021-08-31 at 9.11.06 AM.png"/>
          <p:cNvPicPr>
            <a:picLocks noChangeAspect="1"/>
          </p:cNvPicPr>
          <p:nvPr/>
        </p:nvPicPr>
        <p:blipFill>
          <a:blip r:embed="rId2"/>
          <a:stretch>
            <a:fillRect/>
          </a:stretch>
        </p:blipFill>
        <p:spPr>
          <a:xfrm>
            <a:off x="994339" y="3383200"/>
            <a:ext cx="11016123" cy="9753601"/>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5" name="Screen Shot 2021-08-31 at 9.13.20 AM.png" descr="Screen Shot 2021-08-31 at 9.13.20 AM.png"/>
          <p:cNvPicPr>
            <a:picLocks noChangeAspect="1"/>
          </p:cNvPicPr>
          <p:nvPr/>
        </p:nvPicPr>
        <p:blipFill>
          <a:blip r:embed="rId3"/>
          <a:stretch>
            <a:fillRect/>
          </a:stretch>
        </p:blipFill>
        <p:spPr>
          <a:xfrm>
            <a:off x="0" y="2144174"/>
            <a:ext cx="13004801" cy="7850948"/>
          </a:xfrm>
          <a:prstGeom prst="rect">
            <a:avLst/>
          </a:prstGeom>
          <a:ln w="12700">
            <a:miter lim="400000"/>
          </a:ln>
        </p:spPr>
      </p:pic>
      <p:sp>
        <p:nvSpPr>
          <p:cNvPr id="336" name="TextBox 5"/>
          <p:cNvSpPr txBox="1"/>
          <p:nvPr/>
        </p:nvSpPr>
        <p:spPr>
          <a:xfrm>
            <a:off x="317519" y="5344162"/>
            <a:ext cx="2331050" cy="2179344"/>
          </a:xfrm>
          <a:prstGeom prst="rect">
            <a:avLst/>
          </a:prstGeom>
          <a:solidFill>
            <a:schemeClr val="accent5">
              <a:hueOff val="-82419"/>
              <a:satOff val="-9513"/>
              <a:lumOff val="-1634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spAutoFit/>
          </a:bodyPr>
          <a:lstStyle/>
          <a:p>
            <a:pPr>
              <a:defRPr sz="2200">
                <a:solidFill>
                  <a:srgbClr val="FFFFFF"/>
                </a:solidFill>
                <a:latin typeface="+mn-lt"/>
                <a:ea typeface="+mn-ea"/>
                <a:cs typeface="+mn-cs"/>
                <a:sym typeface="Helvetica Neue Medium"/>
              </a:defRPr>
            </a:pPr>
            <a:r>
              <a:t>Current Folder</a:t>
            </a:r>
          </a:p>
          <a:p>
            <a:pPr>
              <a:defRPr sz="2200">
                <a:solidFill>
                  <a:srgbClr val="FFFFFF"/>
                </a:solidFill>
                <a:latin typeface="+mn-lt"/>
                <a:ea typeface="+mn-ea"/>
                <a:cs typeface="+mn-cs"/>
                <a:sym typeface="Helvetica Neue Medium"/>
              </a:defRPr>
            </a:pPr>
            <a:r>
              <a:t>Your files live here. You probably want a new one for each project.</a:t>
            </a:r>
          </a:p>
        </p:txBody>
      </p:sp>
      <p:sp>
        <p:nvSpPr>
          <p:cNvPr id="337" name="TextBox 11"/>
          <p:cNvSpPr txBox="1"/>
          <p:nvPr/>
        </p:nvSpPr>
        <p:spPr>
          <a:xfrm>
            <a:off x="6436328" y="4604910"/>
            <a:ext cx="3484306" cy="1493544"/>
          </a:xfrm>
          <a:prstGeom prst="rect">
            <a:avLst/>
          </a:prstGeom>
          <a:solidFill>
            <a:schemeClr val="accent5">
              <a:hueOff val="-82419"/>
              <a:satOff val="-9513"/>
              <a:lumOff val="-1634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spAutoFit/>
          </a:bodyPr>
          <a:lstStyle/>
          <a:p>
            <a:pPr>
              <a:defRPr sz="2200">
                <a:solidFill>
                  <a:srgbClr val="FFFFFF"/>
                </a:solidFill>
                <a:latin typeface="+mn-lt"/>
                <a:ea typeface="+mn-ea"/>
                <a:cs typeface="+mn-cs"/>
                <a:sym typeface="Helvetica Neue Medium"/>
              </a:defRPr>
            </a:pPr>
            <a:r>
              <a:t>Script/Function Editor</a:t>
            </a:r>
          </a:p>
          <a:p>
            <a:pPr>
              <a:defRPr sz="2200">
                <a:solidFill>
                  <a:srgbClr val="FFFFFF"/>
                </a:solidFill>
                <a:latin typeface="+mn-lt"/>
                <a:ea typeface="+mn-ea"/>
                <a:cs typeface="+mn-cs"/>
                <a:sym typeface="Helvetica Neue Medium"/>
              </a:defRPr>
            </a:pPr>
            <a:r>
              <a:t>Write code here, either as a script or function, to be run later.</a:t>
            </a:r>
          </a:p>
        </p:txBody>
      </p:sp>
      <p:sp>
        <p:nvSpPr>
          <p:cNvPr id="338" name="TextBox 12"/>
          <p:cNvSpPr txBox="1"/>
          <p:nvPr/>
        </p:nvSpPr>
        <p:spPr>
          <a:xfrm>
            <a:off x="6343927" y="7625908"/>
            <a:ext cx="3831919" cy="1836445"/>
          </a:xfrm>
          <a:prstGeom prst="rect">
            <a:avLst/>
          </a:prstGeom>
          <a:solidFill>
            <a:schemeClr val="accent5">
              <a:hueOff val="-82419"/>
              <a:satOff val="-9513"/>
              <a:lumOff val="-1634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spAutoFit/>
          </a:bodyPr>
          <a:lstStyle/>
          <a:p>
            <a:pPr>
              <a:defRPr sz="2200">
                <a:solidFill>
                  <a:srgbClr val="FFFFFF"/>
                </a:solidFill>
                <a:latin typeface="+mn-lt"/>
                <a:ea typeface="+mn-ea"/>
                <a:cs typeface="+mn-cs"/>
                <a:sym typeface="Helvetica Neue Medium"/>
              </a:defRPr>
            </a:pPr>
            <a:r>
              <a:t>Command Window</a:t>
            </a:r>
          </a:p>
          <a:p>
            <a:pPr>
              <a:defRPr sz="2200">
                <a:solidFill>
                  <a:srgbClr val="FFFFFF"/>
                </a:solidFill>
                <a:latin typeface="+mn-lt"/>
                <a:ea typeface="+mn-ea"/>
                <a:cs typeface="+mn-cs"/>
                <a:sym typeface="Helvetica Neue Medium"/>
              </a:defRPr>
            </a:pPr>
            <a:r>
              <a:t>Interactively type programs here. MATLAB executes the code when you hit enter. Output is also shown here.</a:t>
            </a:r>
          </a:p>
        </p:txBody>
      </p:sp>
      <p:sp>
        <p:nvSpPr>
          <p:cNvPr id="339" name="TextBox 20"/>
          <p:cNvSpPr txBox="1"/>
          <p:nvPr/>
        </p:nvSpPr>
        <p:spPr>
          <a:xfrm>
            <a:off x="10789435" y="5233976"/>
            <a:ext cx="1874174" cy="2179345"/>
          </a:xfrm>
          <a:prstGeom prst="rect">
            <a:avLst/>
          </a:prstGeom>
          <a:solidFill>
            <a:schemeClr val="accent5">
              <a:hueOff val="-82419"/>
              <a:satOff val="-9513"/>
              <a:lumOff val="-1634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spAutoFit/>
          </a:bodyPr>
          <a:lstStyle/>
          <a:p>
            <a:pPr>
              <a:defRPr sz="2200">
                <a:solidFill>
                  <a:srgbClr val="FFFFFF"/>
                </a:solidFill>
                <a:latin typeface="+mn-lt"/>
                <a:ea typeface="+mn-ea"/>
                <a:cs typeface="+mn-cs"/>
                <a:sym typeface="Helvetica Neue Medium"/>
              </a:defRPr>
            </a:pPr>
            <a:r>
              <a:t>Workspace</a:t>
            </a:r>
          </a:p>
          <a:p>
            <a:pPr>
              <a:defRPr sz="2200">
                <a:solidFill>
                  <a:srgbClr val="FFFFFF"/>
                </a:solidFill>
                <a:latin typeface="+mn-lt"/>
                <a:ea typeface="+mn-ea"/>
                <a:cs typeface="+mn-cs"/>
                <a:sym typeface="Helvetica Neue Medium"/>
              </a:defRPr>
            </a:pPr>
            <a:r>
              <a:t>This is your window into the program's memory.</a:t>
            </a:r>
          </a:p>
        </p:txBody>
      </p:sp>
      <p:sp>
        <p:nvSpPr>
          <p:cNvPr id="340" name="Title 1"/>
          <p:cNvSpPr txBox="1">
            <a:spLocks noGrp="1"/>
          </p:cNvSpPr>
          <p:nvPr>
            <p:ph type="title"/>
          </p:nvPr>
        </p:nvSpPr>
        <p:spPr>
          <a:xfrm>
            <a:off x="395623" y="37537"/>
            <a:ext cx="10695491" cy="2101926"/>
          </a:xfrm>
          <a:prstGeom prst="rect">
            <a:avLst/>
          </a:prstGeom>
        </p:spPr>
        <p:txBody>
          <a:bodyPr/>
          <a:lstStyle/>
          <a:p>
            <a:pPr algn="l" defTabSz="280415">
              <a:defRPr sz="3839"/>
            </a:pPr>
            <a:r>
              <a:t>MATLAB is an </a:t>
            </a:r>
            <a:r>
              <a:rPr>
                <a:solidFill>
                  <a:schemeClr val="accent5">
                    <a:hueOff val="-82419"/>
                    <a:satOff val="-9513"/>
                    <a:lumOff val="-16343"/>
                  </a:schemeClr>
                </a:solidFill>
                <a:latin typeface="Avenir Heavy"/>
                <a:ea typeface="Avenir Heavy"/>
                <a:cs typeface="Avenir Heavy"/>
                <a:sym typeface="Avenir Heavy"/>
              </a:rPr>
              <a:t>interactive</a:t>
            </a:r>
            <a:r>
              <a:t> programming environment suited for solving problems in a variety of scientific and engineering disciplines.</a:t>
            </a:r>
          </a:p>
        </p:txBody>
      </p:sp>
      <p:pic>
        <p:nvPicPr>
          <p:cNvPr id="341" name="Image" descr="Image"/>
          <p:cNvPicPr>
            <a:picLocks noChangeAspect="1"/>
          </p:cNvPicPr>
          <p:nvPr/>
        </p:nvPicPr>
        <p:blipFill>
          <a:blip r:embed="rId4"/>
          <a:stretch>
            <a:fillRect/>
          </a:stretch>
        </p:blipFill>
        <p:spPr>
          <a:xfrm>
            <a:off x="11043807" y="187294"/>
            <a:ext cx="1788017" cy="1606952"/>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3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3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3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3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6" grpId="4" animBg="1" advAuto="0"/>
      <p:bldP spid="337" grpId="1" animBg="1" advAuto="0"/>
      <p:bldP spid="338" grpId="3" animBg="1" advAuto="0"/>
      <p:bldP spid="339" grpId="2"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5" name="Screen Shot 2018-10-29 at 3.05.59 PM.png" descr="Screen Shot 2018-10-29 at 3.05.59 PM.png"/>
          <p:cNvPicPr>
            <a:picLocks noChangeAspect="1"/>
          </p:cNvPicPr>
          <p:nvPr/>
        </p:nvPicPr>
        <p:blipFill>
          <a:blip r:embed="rId3"/>
          <a:stretch>
            <a:fillRect/>
          </a:stretch>
        </p:blipFill>
        <p:spPr>
          <a:xfrm>
            <a:off x="6312003" y="2322590"/>
            <a:ext cx="10862411" cy="2215716"/>
          </a:xfrm>
          <a:prstGeom prst="rect">
            <a:avLst/>
          </a:prstGeom>
          <a:ln w="12700">
            <a:miter lim="400000"/>
          </a:ln>
        </p:spPr>
      </p:pic>
      <p:sp>
        <p:nvSpPr>
          <p:cNvPr id="346" name="Title 1"/>
          <p:cNvSpPr txBox="1">
            <a:spLocks noGrp="1"/>
          </p:cNvSpPr>
          <p:nvPr>
            <p:ph type="title"/>
          </p:nvPr>
        </p:nvSpPr>
        <p:spPr>
          <a:xfrm>
            <a:off x="681921" y="254000"/>
            <a:ext cx="9091508" cy="2159000"/>
          </a:xfrm>
          <a:prstGeom prst="rect">
            <a:avLst/>
          </a:prstGeom>
        </p:spPr>
        <p:txBody>
          <a:bodyPr>
            <a:normAutofit fontScale="90000"/>
          </a:bodyPr>
          <a:lstStyle>
            <a:lvl1pPr defTabSz="502412">
              <a:defRPr sz="6880"/>
            </a:lvl1pPr>
          </a:lstStyle>
          <a:p>
            <a:r>
              <a:t>MATLAB Programming</a:t>
            </a:r>
          </a:p>
        </p:txBody>
      </p:sp>
      <p:sp>
        <p:nvSpPr>
          <p:cNvPr id="347" name="Content Placeholder 2"/>
          <p:cNvSpPr txBox="1">
            <a:spLocks noGrp="1"/>
          </p:cNvSpPr>
          <p:nvPr>
            <p:ph type="body" idx="1"/>
          </p:nvPr>
        </p:nvSpPr>
        <p:spPr>
          <a:xfrm>
            <a:off x="476945" y="2590800"/>
            <a:ext cx="12147727" cy="6690394"/>
          </a:xfrm>
          <a:prstGeom prst="rect">
            <a:avLst/>
          </a:prstGeom>
        </p:spPr>
        <p:txBody>
          <a:bodyPr/>
          <a:lstStyle/>
          <a:p>
            <a:pPr marL="324484" indent="-324484" defTabSz="426466">
              <a:spcBef>
                <a:spcPts val="3000"/>
              </a:spcBef>
              <a:defRPr sz="2628"/>
            </a:pPr>
            <a:r>
              <a:t>A </a:t>
            </a:r>
            <a:r>
              <a:rPr>
                <a:solidFill>
                  <a:schemeClr val="accent5">
                    <a:hueOff val="-82419"/>
                    <a:satOff val="-9513"/>
                    <a:lumOff val="-16343"/>
                  </a:schemeClr>
                </a:solidFill>
                <a:latin typeface="Avenir Heavy"/>
                <a:ea typeface="Avenir Heavy"/>
                <a:cs typeface="Avenir Heavy"/>
                <a:sym typeface="Avenir Heavy"/>
              </a:rPr>
              <a:t>program</a:t>
            </a:r>
            <a:r>
              <a:t> is a </a:t>
            </a:r>
            <a:r>
              <a:rPr>
                <a:solidFill>
                  <a:schemeClr val="accent5">
                    <a:hueOff val="-82419"/>
                    <a:satOff val="-9513"/>
                    <a:lumOff val="-16343"/>
                  </a:schemeClr>
                </a:solidFill>
                <a:latin typeface="Avenir Heavy"/>
                <a:ea typeface="Avenir Heavy"/>
                <a:cs typeface="Avenir Heavy"/>
                <a:sym typeface="Avenir Heavy"/>
              </a:rPr>
              <a:t>sequence</a:t>
            </a:r>
            <a:r>
              <a:t> of</a:t>
            </a:r>
            <a:br/>
            <a:r>
              <a:rPr>
                <a:solidFill>
                  <a:schemeClr val="accent5">
                    <a:hueOff val="-82419"/>
                    <a:satOff val="-9513"/>
                    <a:lumOff val="-16343"/>
                  </a:schemeClr>
                </a:solidFill>
                <a:latin typeface="Avenir Heavy"/>
                <a:ea typeface="Avenir Heavy"/>
                <a:cs typeface="Avenir Heavy"/>
                <a:sym typeface="Avenir Heavy"/>
              </a:rPr>
              <a:t>statements</a:t>
            </a:r>
            <a:r>
              <a:t> that give instructions</a:t>
            </a:r>
            <a:br/>
            <a:r>
              <a:t>for the computer to execute.</a:t>
            </a:r>
          </a:p>
          <a:p>
            <a:pPr marL="324484" indent="-324484" defTabSz="426466">
              <a:spcBef>
                <a:spcPts val="3000"/>
              </a:spcBef>
              <a:defRPr sz="2628"/>
            </a:pPr>
            <a:r>
              <a:t>Generally, we write each</a:t>
            </a:r>
            <a:br/>
            <a:r>
              <a:t>statement on its own line.</a:t>
            </a:r>
          </a:p>
          <a:p>
            <a:pPr marL="324484" indent="-324484" defTabSz="426466">
              <a:spcBef>
                <a:spcPts val="3000"/>
              </a:spcBef>
              <a:defRPr sz="2628"/>
            </a:pPr>
            <a:r>
              <a:t>There are two ways to execute MATLAB programs:</a:t>
            </a:r>
          </a:p>
          <a:p>
            <a:pPr marL="608409" lvl="1" indent="-283924" defTabSz="426466">
              <a:spcBef>
                <a:spcPts val="3000"/>
              </a:spcBef>
              <a:buClr>
                <a:srgbClr val="000000"/>
              </a:buClr>
              <a:defRPr sz="2628">
                <a:solidFill>
                  <a:srgbClr val="FADD06"/>
                </a:solidFill>
              </a:defRPr>
            </a:pPr>
            <a:r>
              <a:rPr>
                <a:solidFill>
                  <a:schemeClr val="accent5">
                    <a:hueOff val="-82419"/>
                    <a:satOff val="-9513"/>
                    <a:lumOff val="-16343"/>
                  </a:schemeClr>
                </a:solidFill>
                <a:latin typeface="Avenir Heavy"/>
                <a:ea typeface="Avenir Heavy"/>
                <a:cs typeface="Avenir Heavy"/>
                <a:sym typeface="Avenir Heavy"/>
              </a:rPr>
              <a:t>Interactively</a:t>
            </a:r>
            <a:r>
              <a:rPr>
                <a:solidFill>
                  <a:srgbClr val="FFFFFF"/>
                </a:solidFill>
              </a:rPr>
              <a:t>:</a:t>
            </a:r>
            <a:br>
              <a:rPr>
                <a:solidFill>
                  <a:srgbClr val="FFFFFF"/>
                </a:solidFill>
              </a:rPr>
            </a:br>
            <a:r>
              <a:rPr>
                <a:solidFill>
                  <a:srgbClr val="000000"/>
                </a:solidFill>
              </a:rPr>
              <a:t>Type statements at the command window. When you hit Enter, MATLAB executes them immediately.</a:t>
            </a:r>
          </a:p>
          <a:p>
            <a:pPr marL="608409" lvl="1" indent="-283924" defTabSz="426466">
              <a:spcBef>
                <a:spcPts val="3000"/>
              </a:spcBef>
              <a:defRPr sz="2628"/>
            </a:pPr>
            <a:r>
              <a:t>From a </a:t>
            </a:r>
            <a:r>
              <a:rPr>
                <a:solidFill>
                  <a:schemeClr val="accent5">
                    <a:hueOff val="-82419"/>
                    <a:satOff val="-9513"/>
                    <a:lumOff val="-16343"/>
                  </a:schemeClr>
                </a:solidFill>
                <a:latin typeface="Avenir Heavy"/>
                <a:ea typeface="Avenir Heavy"/>
                <a:cs typeface="Avenir Heavy"/>
                <a:sym typeface="Avenir Heavy"/>
              </a:rPr>
              <a:t>script</a:t>
            </a:r>
            <a:r>
              <a:t>:</a:t>
            </a:r>
            <a:br/>
            <a:r>
              <a:t>Prepare a sequence of statements ahead of time and run them later.</a:t>
            </a:r>
          </a:p>
        </p:txBody>
      </p:sp>
      <p:sp>
        <p:nvSpPr>
          <p:cNvPr id="348" name="TextBox 6"/>
          <p:cNvSpPr txBox="1"/>
          <p:nvPr/>
        </p:nvSpPr>
        <p:spPr>
          <a:xfrm>
            <a:off x="10595037" y="2291036"/>
            <a:ext cx="1950721" cy="464845"/>
          </a:xfrm>
          <a:prstGeom prst="rect">
            <a:avLst/>
          </a:prstGeom>
          <a:solidFill>
            <a:schemeClr val="accent5">
              <a:hueOff val="-82419"/>
              <a:satOff val="-9513"/>
              <a:lumOff val="-1634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spAutoFit/>
          </a:bodyPr>
          <a:lstStyle>
            <a:lvl1pPr>
              <a:defRPr sz="2200">
                <a:solidFill>
                  <a:srgbClr val="FFFFFF"/>
                </a:solidFill>
                <a:latin typeface="+mn-lt"/>
                <a:ea typeface="+mn-ea"/>
                <a:cs typeface="+mn-cs"/>
                <a:sym typeface="Helvetica Neue Medium"/>
              </a:defRPr>
            </a:lvl1pPr>
          </a:lstStyle>
          <a:p>
            <a:r>
              <a:t>STATEMENT</a:t>
            </a:r>
          </a:p>
        </p:txBody>
      </p:sp>
      <p:sp>
        <p:nvSpPr>
          <p:cNvPr id="349" name="TextBox 7"/>
          <p:cNvSpPr txBox="1"/>
          <p:nvPr/>
        </p:nvSpPr>
        <p:spPr>
          <a:xfrm>
            <a:off x="10595037" y="2816685"/>
            <a:ext cx="1950721" cy="464845"/>
          </a:xfrm>
          <a:prstGeom prst="rect">
            <a:avLst/>
          </a:prstGeom>
          <a:solidFill>
            <a:schemeClr val="accent5">
              <a:hueOff val="-82419"/>
              <a:satOff val="-9513"/>
              <a:lumOff val="-1634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spAutoFit/>
          </a:bodyPr>
          <a:lstStyle>
            <a:lvl1pPr>
              <a:defRPr sz="2200">
                <a:solidFill>
                  <a:srgbClr val="FFFFFF"/>
                </a:solidFill>
                <a:latin typeface="+mn-lt"/>
                <a:ea typeface="+mn-ea"/>
                <a:cs typeface="+mn-cs"/>
                <a:sym typeface="Helvetica Neue Medium"/>
              </a:defRPr>
            </a:lvl1pPr>
          </a:lstStyle>
          <a:p>
            <a:r>
              <a:t>STATEMENT</a:t>
            </a:r>
          </a:p>
        </p:txBody>
      </p:sp>
      <p:sp>
        <p:nvSpPr>
          <p:cNvPr id="350" name="TextBox 10"/>
          <p:cNvSpPr txBox="1"/>
          <p:nvPr/>
        </p:nvSpPr>
        <p:spPr>
          <a:xfrm>
            <a:off x="10595037" y="3342334"/>
            <a:ext cx="1950721" cy="464845"/>
          </a:xfrm>
          <a:prstGeom prst="rect">
            <a:avLst/>
          </a:prstGeom>
          <a:solidFill>
            <a:schemeClr val="accent5">
              <a:hueOff val="-82419"/>
              <a:satOff val="-9513"/>
              <a:lumOff val="-1634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spAutoFit/>
          </a:bodyPr>
          <a:lstStyle>
            <a:lvl1pPr>
              <a:defRPr sz="2200">
                <a:solidFill>
                  <a:srgbClr val="FFFFFF"/>
                </a:solidFill>
                <a:latin typeface="+mn-lt"/>
                <a:ea typeface="+mn-ea"/>
                <a:cs typeface="+mn-cs"/>
                <a:sym typeface="Helvetica Neue Medium"/>
              </a:defRPr>
            </a:lvl1pPr>
          </a:lstStyle>
          <a:p>
            <a:r>
              <a:t>STATEMENT</a:t>
            </a:r>
          </a:p>
        </p:txBody>
      </p:sp>
      <p:sp>
        <p:nvSpPr>
          <p:cNvPr id="351" name="TextBox 11"/>
          <p:cNvSpPr txBox="1"/>
          <p:nvPr/>
        </p:nvSpPr>
        <p:spPr>
          <a:xfrm>
            <a:off x="10595037" y="3867983"/>
            <a:ext cx="1950721" cy="464845"/>
          </a:xfrm>
          <a:prstGeom prst="rect">
            <a:avLst/>
          </a:prstGeom>
          <a:solidFill>
            <a:schemeClr val="accent5">
              <a:hueOff val="-82419"/>
              <a:satOff val="-9513"/>
              <a:lumOff val="-1634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spAutoFit/>
          </a:bodyPr>
          <a:lstStyle>
            <a:lvl1pPr>
              <a:defRPr sz="2200">
                <a:solidFill>
                  <a:srgbClr val="FFFFFF"/>
                </a:solidFill>
                <a:latin typeface="+mn-lt"/>
                <a:ea typeface="+mn-ea"/>
                <a:cs typeface="+mn-cs"/>
                <a:sym typeface="Helvetica Neue Medium"/>
              </a:defRPr>
            </a:lvl1pPr>
          </a:lstStyle>
          <a:p>
            <a:r>
              <a:t>STATEMENT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348"/>
                                        </p:tgtEl>
                                        <p:attrNameLst>
                                          <p:attrName>style.visibility</p:attrName>
                                        </p:attrNameLst>
                                      </p:cBhvr>
                                      <p:to>
                                        <p:strVal val="visible"/>
                                      </p:to>
                                    </p:set>
                                    <p:animEffect transition="in" filter="fade">
                                      <p:cBhvr>
                                        <p:cTn id="7" dur="500"/>
                                        <p:tgtEl>
                                          <p:spTgt spid="348"/>
                                        </p:tgtEl>
                                      </p:cBhvr>
                                    </p:animEffect>
                                  </p:childTnLst>
                                </p:cTn>
                              </p:par>
                            </p:childTnLst>
                          </p:cTn>
                        </p:par>
                        <p:par>
                          <p:cTn id="8" fill="hold">
                            <p:stCondLst>
                              <p:cond delay="500"/>
                            </p:stCondLst>
                            <p:childTnLst>
                              <p:par>
                                <p:cTn id="9" presetID="10" presetClass="entr" fill="hold" grpId="2" nodeType="afterEffect">
                                  <p:stCondLst>
                                    <p:cond delay="0"/>
                                  </p:stCondLst>
                                  <p:iterate>
                                    <p:tmAbs val="0"/>
                                  </p:iterate>
                                  <p:childTnLst>
                                    <p:set>
                                      <p:cBhvr>
                                        <p:cTn id="10" fill="hold"/>
                                        <p:tgtEl>
                                          <p:spTgt spid="349"/>
                                        </p:tgtEl>
                                        <p:attrNameLst>
                                          <p:attrName>style.visibility</p:attrName>
                                        </p:attrNameLst>
                                      </p:cBhvr>
                                      <p:to>
                                        <p:strVal val="visible"/>
                                      </p:to>
                                    </p:set>
                                    <p:animEffect transition="in" filter="fade">
                                      <p:cBhvr>
                                        <p:cTn id="11" dur="500"/>
                                        <p:tgtEl>
                                          <p:spTgt spid="349"/>
                                        </p:tgtEl>
                                      </p:cBhvr>
                                    </p:animEffect>
                                  </p:childTnLst>
                                </p:cTn>
                              </p:par>
                            </p:childTnLst>
                          </p:cTn>
                        </p:par>
                        <p:par>
                          <p:cTn id="12" fill="hold">
                            <p:stCondLst>
                              <p:cond delay="1000"/>
                            </p:stCondLst>
                            <p:childTnLst>
                              <p:par>
                                <p:cTn id="13" presetID="10" presetClass="entr" fill="hold" grpId="3" nodeType="afterEffect">
                                  <p:stCondLst>
                                    <p:cond delay="0"/>
                                  </p:stCondLst>
                                  <p:iterate>
                                    <p:tmAbs val="0"/>
                                  </p:iterate>
                                  <p:childTnLst>
                                    <p:set>
                                      <p:cBhvr>
                                        <p:cTn id="14" fill="hold"/>
                                        <p:tgtEl>
                                          <p:spTgt spid="350"/>
                                        </p:tgtEl>
                                        <p:attrNameLst>
                                          <p:attrName>style.visibility</p:attrName>
                                        </p:attrNameLst>
                                      </p:cBhvr>
                                      <p:to>
                                        <p:strVal val="visible"/>
                                      </p:to>
                                    </p:set>
                                    <p:animEffect transition="in" filter="fade">
                                      <p:cBhvr>
                                        <p:cTn id="15" dur="500"/>
                                        <p:tgtEl>
                                          <p:spTgt spid="350"/>
                                        </p:tgtEl>
                                      </p:cBhvr>
                                    </p:animEffect>
                                  </p:childTnLst>
                                </p:cTn>
                              </p:par>
                            </p:childTnLst>
                          </p:cTn>
                        </p:par>
                        <p:par>
                          <p:cTn id="16" fill="hold">
                            <p:stCondLst>
                              <p:cond delay="1500"/>
                            </p:stCondLst>
                            <p:childTnLst>
                              <p:par>
                                <p:cTn id="17" presetID="10" presetClass="entr" fill="hold" grpId="4" nodeType="afterEffect">
                                  <p:stCondLst>
                                    <p:cond delay="0"/>
                                  </p:stCondLst>
                                  <p:iterate>
                                    <p:tmAbs val="0"/>
                                  </p:iterate>
                                  <p:childTnLst>
                                    <p:set>
                                      <p:cBhvr>
                                        <p:cTn id="18" fill="hold"/>
                                        <p:tgtEl>
                                          <p:spTgt spid="351"/>
                                        </p:tgtEl>
                                        <p:attrNameLst>
                                          <p:attrName>style.visibility</p:attrName>
                                        </p:attrNameLst>
                                      </p:cBhvr>
                                      <p:to>
                                        <p:strVal val="visible"/>
                                      </p:to>
                                    </p:set>
                                    <p:animEffect transition="in" filter="fade">
                                      <p:cBhvr>
                                        <p:cTn id="19" dur="500"/>
                                        <p:tgtEl>
                                          <p:spTgt spid="35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fill="hold" grpId="5" nodeType="clickEffect">
                                  <p:stCondLst>
                                    <p:cond delay="0"/>
                                  </p:stCondLst>
                                  <p:iterate>
                                    <p:tmAbs val="0"/>
                                  </p:iterate>
                                  <p:childTnLst>
                                    <p:set>
                                      <p:cBhvr>
                                        <p:cTn id="23" fill="hold"/>
                                        <p:tgtEl>
                                          <p:spTgt spid="347">
                                            <p:txEl>
                                              <p:pRg st="2" end="2"/>
                                            </p:txEl>
                                          </p:spTgt>
                                        </p:tgtEl>
                                        <p:attrNameLst>
                                          <p:attrName>style.visibility</p:attrName>
                                        </p:attrNameLst>
                                      </p:cBhvr>
                                      <p:to>
                                        <p:strVal val="visible"/>
                                      </p:to>
                                    </p:set>
                                    <p:animEffect transition="in" filter="fade">
                                      <p:cBhvr>
                                        <p:cTn id="24" dur="500"/>
                                        <p:tgtEl>
                                          <p:spTgt spid="347">
                                            <p:txEl>
                                              <p:pRg st="2" end="2"/>
                                            </p:txEl>
                                          </p:spTgt>
                                        </p:tgtEl>
                                      </p:cBhvr>
                                    </p:animEffect>
                                  </p:childTnLst>
                                </p:cTn>
                              </p:par>
                            </p:childTnLst>
                          </p:cTn>
                        </p:par>
                        <p:par>
                          <p:cTn id="25" fill="hold">
                            <p:stCondLst>
                              <p:cond delay="500"/>
                            </p:stCondLst>
                            <p:childTnLst>
                              <p:par>
                                <p:cTn id="26" presetID="10" presetClass="entr" fill="hold" grpId="5" nodeType="afterEffect">
                                  <p:stCondLst>
                                    <p:cond delay="0"/>
                                  </p:stCondLst>
                                  <p:iterate>
                                    <p:tmAbs val="0"/>
                                  </p:iterate>
                                  <p:childTnLst>
                                    <p:set>
                                      <p:cBhvr>
                                        <p:cTn id="27" fill="hold"/>
                                        <p:tgtEl>
                                          <p:spTgt spid="347">
                                            <p:txEl>
                                              <p:pRg st="3" end="3"/>
                                            </p:txEl>
                                          </p:spTgt>
                                        </p:tgtEl>
                                        <p:attrNameLst>
                                          <p:attrName>style.visibility</p:attrName>
                                        </p:attrNameLst>
                                      </p:cBhvr>
                                      <p:to>
                                        <p:strVal val="visible"/>
                                      </p:to>
                                    </p:set>
                                    <p:animEffect transition="in" filter="fade">
                                      <p:cBhvr>
                                        <p:cTn id="28" dur="500"/>
                                        <p:tgtEl>
                                          <p:spTgt spid="347">
                                            <p:txEl>
                                              <p:pRg st="3" end="3"/>
                                            </p:txEl>
                                          </p:spTgt>
                                        </p:tgtEl>
                                      </p:cBhvr>
                                    </p:animEffect>
                                  </p:childTnLst>
                                </p:cTn>
                              </p:par>
                            </p:childTnLst>
                          </p:cTn>
                        </p:par>
                        <p:par>
                          <p:cTn id="29" fill="hold">
                            <p:stCondLst>
                              <p:cond delay="1000"/>
                            </p:stCondLst>
                            <p:childTnLst>
                              <p:par>
                                <p:cTn id="30" presetID="10" presetClass="entr" fill="hold" grpId="5" nodeType="afterEffect">
                                  <p:stCondLst>
                                    <p:cond delay="0"/>
                                  </p:stCondLst>
                                  <p:iterate>
                                    <p:tmAbs val="0"/>
                                  </p:iterate>
                                  <p:childTnLst>
                                    <p:set>
                                      <p:cBhvr>
                                        <p:cTn id="31" fill="hold"/>
                                        <p:tgtEl>
                                          <p:spTgt spid="347">
                                            <p:txEl>
                                              <p:pRg st="4" end="4"/>
                                            </p:txEl>
                                          </p:spTgt>
                                        </p:tgtEl>
                                        <p:attrNameLst>
                                          <p:attrName>style.visibility</p:attrName>
                                        </p:attrNameLst>
                                      </p:cBhvr>
                                      <p:to>
                                        <p:strVal val="visible"/>
                                      </p:to>
                                    </p:set>
                                    <p:animEffect transition="in" filter="fade">
                                      <p:cBhvr>
                                        <p:cTn id="32" dur="500"/>
                                        <p:tgtEl>
                                          <p:spTgt spid="34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7" grpId="5" build="p" bldLvl="5" animBg="1" advAuto="0"/>
      <p:bldP spid="348" grpId="1" animBg="1" advAuto="0"/>
      <p:bldP spid="349" grpId="2" animBg="1" advAuto="0"/>
      <p:bldP spid="350" grpId="3" animBg="1" advAuto="0"/>
      <p:bldP spid="351" grpId="4"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Reading a MATLAB Program"/>
          <p:cNvSpPr>
            <a:spLocks noGrp="1"/>
          </p:cNvSpPr>
          <p:nvPr>
            <p:ph type="title"/>
          </p:nvPr>
        </p:nvSpPr>
        <p:spPr>
          <a:prstGeom prst="rect">
            <a:avLst/>
          </a:prstGeom>
        </p:spPr>
        <p:txBody>
          <a:bodyPr>
            <a:normAutofit fontScale="90000"/>
          </a:bodyPr>
          <a:lstStyle>
            <a:lvl1pPr defTabSz="496570">
              <a:defRPr sz="6800"/>
            </a:lvl1pPr>
          </a:lstStyle>
          <a:p>
            <a:r>
              <a:t>Reading a MATLAB Program</a:t>
            </a:r>
          </a:p>
        </p:txBody>
      </p:sp>
      <p:sp>
        <p:nvSpPr>
          <p:cNvPr id="356" name="This program sets a number, multiplies it by 7, then displays the result.…"/>
          <p:cNvSpPr txBox="1"/>
          <p:nvPr/>
        </p:nvSpPr>
        <p:spPr>
          <a:xfrm>
            <a:off x="505576" y="5017960"/>
            <a:ext cx="12246187" cy="4457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228600" indent="-228600" algn="l">
              <a:buSzPct val="100000"/>
              <a:buChar char="•"/>
              <a:defRPr>
                <a:latin typeface="Avenir Book"/>
                <a:ea typeface="Avenir Book"/>
                <a:cs typeface="Avenir Book"/>
                <a:sym typeface="Avenir Book"/>
              </a:defRPr>
            </a:pPr>
            <a:r>
              <a:t> This program sets a number, multiplies it by 7, then displays the result.</a:t>
            </a:r>
          </a:p>
          <a:p>
            <a:pPr marL="228600" indent="-228600" algn="l">
              <a:buSzPct val="100000"/>
              <a:buChar char="•"/>
              <a:defRPr>
                <a:latin typeface="Avenir Book"/>
                <a:ea typeface="Avenir Book"/>
                <a:cs typeface="Avenir Book"/>
                <a:sym typeface="Avenir Book"/>
              </a:defRPr>
            </a:pPr>
            <a:r>
              <a:t> The first line is a </a:t>
            </a:r>
            <a:r>
              <a:rPr>
                <a:solidFill>
                  <a:schemeClr val="accent5">
                    <a:hueOff val="-82419"/>
                    <a:satOff val="-9513"/>
                    <a:lumOff val="-16343"/>
                  </a:schemeClr>
                </a:solidFill>
                <a:latin typeface="Avenir Heavy"/>
                <a:ea typeface="Avenir Heavy"/>
                <a:cs typeface="Avenir Heavy"/>
                <a:sym typeface="Avenir Heavy"/>
              </a:rPr>
              <a:t>comment</a:t>
            </a:r>
            <a:r>
              <a:t>… MATLAB comments start with a %</a:t>
            </a:r>
          </a:p>
          <a:p>
            <a:pPr marL="457200" lvl="1" indent="-228600" algn="l">
              <a:buSzPct val="100000"/>
              <a:buChar char="•"/>
              <a:defRPr>
                <a:latin typeface="Avenir Book"/>
                <a:ea typeface="Avenir Book"/>
                <a:cs typeface="Avenir Book"/>
                <a:sym typeface="Avenir Book"/>
              </a:defRPr>
            </a:pPr>
            <a:r>
              <a:rPr>
                <a:solidFill>
                  <a:schemeClr val="accent5">
                    <a:hueOff val="-82419"/>
                    <a:satOff val="-9513"/>
                    <a:lumOff val="-16343"/>
                  </a:schemeClr>
                </a:solidFill>
              </a:rPr>
              <a:t>  </a:t>
            </a:r>
            <a:r>
              <a:rPr>
                <a:solidFill>
                  <a:schemeClr val="accent5">
                    <a:hueOff val="-82419"/>
                    <a:satOff val="-9513"/>
                    <a:lumOff val="-16343"/>
                  </a:schemeClr>
                </a:solidFill>
                <a:latin typeface="Avenir Heavy"/>
                <a:ea typeface="Avenir Heavy"/>
                <a:cs typeface="Avenir Heavy"/>
                <a:sym typeface="Avenir Heavy"/>
              </a:rPr>
              <a:t>Comments are essential to help understand the code</a:t>
            </a:r>
            <a:endParaRPr>
              <a:solidFill>
                <a:schemeClr val="accent5">
                  <a:hueOff val="-82419"/>
                  <a:satOff val="-9513"/>
                  <a:lumOff val="-16343"/>
                </a:schemeClr>
              </a:solidFill>
            </a:endParaRPr>
          </a:p>
          <a:p>
            <a:pPr marL="228600" indent="-228600" algn="l">
              <a:buSzPct val="100000"/>
              <a:buChar char="•"/>
              <a:defRPr>
                <a:latin typeface="Avenir Book"/>
                <a:ea typeface="Avenir Book"/>
                <a:cs typeface="Avenir Book"/>
                <a:sym typeface="Avenir Book"/>
              </a:defRPr>
            </a:pPr>
            <a:r>
              <a:rPr>
                <a:solidFill>
                  <a:schemeClr val="accent5">
                    <a:hueOff val="-82419"/>
                    <a:satOff val="-9513"/>
                    <a:lumOff val="-16343"/>
                  </a:schemeClr>
                </a:solidFill>
              </a:rPr>
              <a:t> </a:t>
            </a:r>
            <a:r>
              <a:t>The fourth line is an example of a </a:t>
            </a:r>
            <a:r>
              <a:rPr>
                <a:solidFill>
                  <a:schemeClr val="accent5">
                    <a:hueOff val="-82419"/>
                    <a:satOff val="-9513"/>
                    <a:lumOff val="-16343"/>
                  </a:schemeClr>
                </a:solidFill>
                <a:latin typeface="Avenir Heavy"/>
                <a:ea typeface="Avenir Heavy"/>
                <a:cs typeface="Avenir Heavy"/>
                <a:sym typeface="Avenir Heavy"/>
              </a:rPr>
              <a:t>function call</a:t>
            </a:r>
            <a:r>
              <a:t>.</a:t>
            </a:r>
          </a:p>
          <a:p>
            <a:pPr marL="457200" lvl="2" indent="0" algn="l">
              <a:buSzPct val="100000"/>
              <a:buChar char="•"/>
              <a:defRPr>
                <a:latin typeface="Avenir Book"/>
                <a:ea typeface="Avenir Book"/>
                <a:cs typeface="Avenir Book"/>
                <a:sym typeface="Avenir Book"/>
              </a:defRPr>
            </a:pPr>
            <a:r>
              <a:t> </a:t>
            </a:r>
            <a:r>
              <a:rPr>
                <a:solidFill>
                  <a:schemeClr val="accent5">
                    <a:hueOff val="-82419"/>
                    <a:satOff val="-9513"/>
                    <a:lumOff val="-16343"/>
                  </a:schemeClr>
                </a:solidFill>
                <a:latin typeface="Avenir Heavy"/>
                <a:ea typeface="Avenir Heavy"/>
                <a:cs typeface="Avenir Heavy"/>
                <a:sym typeface="Avenir Heavy"/>
              </a:rPr>
              <a:t>It displays the value of y</a:t>
            </a:r>
          </a:p>
        </p:txBody>
      </p:sp>
      <p:pic>
        <p:nvPicPr>
          <p:cNvPr id="357" name="Screen Shot 2018-10-29 at 3.05.59 PM.png" descr="Screen Shot 2018-10-29 at 3.05.59 PM.png"/>
          <p:cNvPicPr>
            <a:picLocks noChangeAspect="1"/>
          </p:cNvPicPr>
          <p:nvPr/>
        </p:nvPicPr>
        <p:blipFill>
          <a:blip r:embed="rId3"/>
          <a:stretch>
            <a:fillRect/>
          </a:stretch>
        </p:blipFill>
        <p:spPr>
          <a:xfrm>
            <a:off x="68183" y="2104752"/>
            <a:ext cx="13120974" cy="2676418"/>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5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5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5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35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356">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35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6" grpId="1" build="p" bldLvl="5"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Title 1"/>
          <p:cNvSpPr txBox="1">
            <a:spLocks noGrp="1"/>
          </p:cNvSpPr>
          <p:nvPr>
            <p:ph type="title"/>
          </p:nvPr>
        </p:nvSpPr>
        <p:spPr>
          <a:prstGeom prst="rect">
            <a:avLst/>
          </a:prstGeom>
        </p:spPr>
        <p:txBody>
          <a:bodyPr/>
          <a:lstStyle/>
          <a:p>
            <a:r>
              <a:t>Read/Eval/Display Loop</a:t>
            </a:r>
          </a:p>
        </p:txBody>
      </p:sp>
      <p:sp>
        <p:nvSpPr>
          <p:cNvPr id="362" name="Content Placeholder 2"/>
          <p:cNvSpPr txBox="1">
            <a:spLocks noGrp="1"/>
          </p:cNvSpPr>
          <p:nvPr>
            <p:ph type="body" sz="half" idx="1"/>
          </p:nvPr>
        </p:nvSpPr>
        <p:spPr>
          <a:xfrm>
            <a:off x="952500" y="2590800"/>
            <a:ext cx="7224264" cy="6286500"/>
          </a:xfrm>
          <a:prstGeom prst="rect">
            <a:avLst/>
          </a:prstGeom>
        </p:spPr>
        <p:txBody>
          <a:bodyPr/>
          <a:lstStyle/>
          <a:p>
            <a:pPr marL="360045" indent="-360045" defTabSz="473201">
              <a:spcBef>
                <a:spcPts val="3400"/>
              </a:spcBef>
              <a:defRPr sz="2592"/>
            </a:pPr>
            <a:r>
              <a:t>The MATLAB interpreter processes input (from keyboard or scripts) as follows:</a:t>
            </a:r>
          </a:p>
          <a:p>
            <a:pPr marL="360045" indent="-360045" defTabSz="473201">
              <a:spcBef>
                <a:spcPts val="3400"/>
              </a:spcBef>
              <a:defRPr sz="2592"/>
            </a:pPr>
            <a:r>
              <a:rPr>
                <a:solidFill>
                  <a:schemeClr val="accent5">
                    <a:hueOff val="-82419"/>
                    <a:satOff val="-9513"/>
                    <a:lumOff val="-16343"/>
                  </a:schemeClr>
                </a:solidFill>
                <a:latin typeface="Avenir Heavy"/>
                <a:ea typeface="Avenir Heavy"/>
                <a:cs typeface="Avenir Heavy"/>
                <a:sym typeface="Avenir Heavy"/>
              </a:rPr>
              <a:t>read</a:t>
            </a:r>
            <a:r>
              <a:t> the next statement</a:t>
            </a:r>
          </a:p>
          <a:p>
            <a:pPr marL="720090" lvl="1" indent="-360045" defTabSz="473201">
              <a:spcBef>
                <a:spcPts val="3400"/>
              </a:spcBef>
              <a:defRPr sz="2592"/>
            </a:pPr>
            <a:r>
              <a:t>a command, assignment, or expression</a:t>
            </a:r>
          </a:p>
          <a:p>
            <a:pPr marL="360045" indent="-360045" defTabSz="473201">
              <a:spcBef>
                <a:spcPts val="3400"/>
              </a:spcBef>
              <a:defRPr sz="2592"/>
            </a:pPr>
            <a:r>
              <a:t>execute the statement, </a:t>
            </a:r>
            <a:r>
              <a:rPr>
                <a:solidFill>
                  <a:schemeClr val="accent5">
                    <a:hueOff val="-82419"/>
                    <a:satOff val="-9513"/>
                    <a:lumOff val="-16343"/>
                  </a:schemeClr>
                </a:solidFill>
                <a:latin typeface="Avenir Heavy"/>
                <a:ea typeface="Avenir Heavy"/>
                <a:cs typeface="Avenir Heavy"/>
                <a:sym typeface="Avenir Heavy"/>
              </a:rPr>
              <a:t>evaluating</a:t>
            </a:r>
            <a:r>
              <a:t> expressions as needed</a:t>
            </a:r>
          </a:p>
          <a:p>
            <a:pPr marL="360045" indent="-360045" defTabSz="473201">
              <a:spcBef>
                <a:spcPts val="3400"/>
              </a:spcBef>
              <a:defRPr sz="2592"/>
            </a:pPr>
            <a:r>
              <a:t>if an assignment or expression stmt, </a:t>
            </a:r>
            <a:r>
              <a:rPr>
                <a:solidFill>
                  <a:schemeClr val="accent5">
                    <a:hueOff val="-82419"/>
                    <a:satOff val="-9513"/>
                    <a:lumOff val="-16343"/>
                  </a:schemeClr>
                </a:solidFill>
                <a:latin typeface="Avenir Heavy"/>
                <a:ea typeface="Avenir Heavy"/>
                <a:cs typeface="Avenir Heavy"/>
                <a:sym typeface="Avenir Heavy"/>
              </a:rPr>
              <a:t>display</a:t>
            </a:r>
            <a:r>
              <a:t> the result</a:t>
            </a:r>
          </a:p>
          <a:p>
            <a:pPr marL="720090" lvl="1" indent="-360045" defTabSz="473201">
              <a:spcBef>
                <a:spcPts val="3400"/>
              </a:spcBef>
              <a:defRPr sz="2592"/>
            </a:pPr>
            <a:r>
              <a:t>unless statement ends in semicolon (</a:t>
            </a:r>
            <a:r>
              <a:rPr>
                <a:solidFill>
                  <a:schemeClr val="accent5">
                    <a:hueOff val="-82419"/>
                    <a:satOff val="-9513"/>
                    <a:lumOff val="-16343"/>
                  </a:schemeClr>
                </a:solidFill>
              </a:rPr>
              <a:t>;</a:t>
            </a:r>
            <a:r>
              <a:t>)</a:t>
            </a:r>
          </a:p>
        </p:txBody>
      </p:sp>
      <p:grpSp>
        <p:nvGrpSpPr>
          <p:cNvPr id="373" name="Diagram 3"/>
          <p:cNvGrpSpPr/>
          <p:nvPr/>
        </p:nvGrpSpPr>
        <p:grpSpPr>
          <a:xfrm>
            <a:off x="8039047" y="5816444"/>
            <a:ext cx="4302463" cy="2997510"/>
            <a:chOff x="0" y="0"/>
            <a:chExt cx="4302461" cy="2997508"/>
          </a:xfrm>
        </p:grpSpPr>
        <p:sp>
          <p:nvSpPr>
            <p:cNvPr id="363" name="Shape"/>
            <p:cNvSpPr/>
            <p:nvPr/>
          </p:nvSpPr>
          <p:spPr>
            <a:xfrm>
              <a:off x="719354" y="175600"/>
              <a:ext cx="2863754" cy="2663436"/>
            </a:xfrm>
            <a:custGeom>
              <a:avLst/>
              <a:gdLst/>
              <a:ahLst/>
              <a:cxnLst>
                <a:cxn ang="0">
                  <a:pos x="wd2" y="hd2"/>
                </a:cxn>
                <a:cxn ang="5400000">
                  <a:pos x="wd2" y="hd2"/>
                </a:cxn>
                <a:cxn ang="10800000">
                  <a:pos x="wd2" y="hd2"/>
                </a:cxn>
                <a:cxn ang="16200000">
                  <a:pos x="wd2" y="hd2"/>
                </a:cxn>
              </a:cxnLst>
              <a:rect l="0" t="0" r="r" b="b"/>
              <a:pathLst>
                <a:path w="18920" h="20071" extrusionOk="0">
                  <a:moveTo>
                    <a:pt x="14283" y="0"/>
                  </a:moveTo>
                  <a:lnTo>
                    <a:pt x="14283" y="0"/>
                  </a:lnTo>
                  <a:cubicBezTo>
                    <a:pt x="18776" y="3038"/>
                    <a:pt x="20260" y="9656"/>
                    <a:pt x="17596" y="14782"/>
                  </a:cubicBezTo>
                  <a:cubicBezTo>
                    <a:pt x="14933" y="19908"/>
                    <a:pt x="9131" y="21600"/>
                    <a:pt x="4637" y="18562"/>
                  </a:cubicBezTo>
                  <a:cubicBezTo>
                    <a:pt x="144" y="15524"/>
                    <a:pt x="-1340" y="8905"/>
                    <a:pt x="1324" y="3780"/>
                  </a:cubicBezTo>
                  <a:cubicBezTo>
                    <a:pt x="1386" y="3660"/>
                    <a:pt x="1450" y="3543"/>
                    <a:pt x="1516" y="3426"/>
                  </a:cubicBezTo>
                  <a:lnTo>
                    <a:pt x="1032" y="2992"/>
                  </a:lnTo>
                  <a:lnTo>
                    <a:pt x="2477" y="3014"/>
                  </a:lnTo>
                  <a:lnTo>
                    <a:pt x="2904" y="4672"/>
                  </a:lnTo>
                  <a:lnTo>
                    <a:pt x="2421" y="4239"/>
                  </a:lnTo>
                  <a:lnTo>
                    <a:pt x="2421" y="4239"/>
                  </a:lnTo>
                  <a:cubicBezTo>
                    <a:pt x="-20" y="8673"/>
                    <a:pt x="1152" y="14525"/>
                    <a:pt x="5040" y="17310"/>
                  </a:cubicBezTo>
                  <a:cubicBezTo>
                    <a:pt x="8927" y="20095"/>
                    <a:pt x="14058" y="18758"/>
                    <a:pt x="16499" y="14323"/>
                  </a:cubicBezTo>
                  <a:cubicBezTo>
                    <a:pt x="18940" y="9889"/>
                    <a:pt x="17768" y="4036"/>
                    <a:pt x="13880" y="1252"/>
                  </a:cubicBezTo>
                  <a:cubicBezTo>
                    <a:pt x="13820" y="1209"/>
                    <a:pt x="13759" y="1166"/>
                    <a:pt x="13698" y="1125"/>
                  </a:cubicBezTo>
                  <a:close/>
                </a:path>
              </a:pathLst>
            </a:custGeom>
            <a:solidFill>
              <a:srgbClr val="464653"/>
            </a:solidFill>
            <a:ln w="12700" cap="flat">
              <a:noFill/>
              <a:miter lim="400000"/>
            </a:ln>
            <a:effectLst>
              <a:outerShdw blurRad="63500" dist="50800" dir="5400000" rotWithShape="0">
                <a:srgbClr val="000000">
                  <a:alpha val="40000"/>
                </a:srgbClr>
              </a:outerShdw>
            </a:effectLst>
          </p:spPr>
          <p:txBody>
            <a:bodyPr wrap="square" lIns="65023" tIns="65023" rIns="65023" bIns="65023" numCol="1" anchor="t">
              <a:noAutofit/>
            </a:bodyPr>
            <a:lstStyle/>
            <a:p>
              <a:pPr algn="l" defTabSz="1300480">
                <a:defRPr sz="2400">
                  <a:latin typeface="Garamond"/>
                  <a:ea typeface="Garamond"/>
                  <a:cs typeface="Garamond"/>
                  <a:sym typeface="Garamond"/>
                </a:defRPr>
              </a:pPr>
              <a:endParaRPr/>
            </a:p>
          </p:txBody>
        </p:sp>
        <p:grpSp>
          <p:nvGrpSpPr>
            <p:cNvPr id="366" name="Group"/>
            <p:cNvGrpSpPr/>
            <p:nvPr/>
          </p:nvGrpSpPr>
          <p:grpSpPr>
            <a:xfrm>
              <a:off x="1156036" y="0"/>
              <a:ext cx="1990389" cy="995195"/>
              <a:chOff x="0" y="0"/>
              <a:chExt cx="1990388" cy="995194"/>
            </a:xfrm>
          </p:grpSpPr>
          <p:sp>
            <p:nvSpPr>
              <p:cNvPr id="364" name="Rounded Rectangle"/>
              <p:cNvSpPr/>
              <p:nvPr/>
            </p:nvSpPr>
            <p:spPr>
              <a:xfrm>
                <a:off x="0" y="0"/>
                <a:ext cx="1990389" cy="995195"/>
              </a:xfrm>
              <a:prstGeom prst="roundRect">
                <a:avLst>
                  <a:gd name="adj" fmla="val 16667"/>
                </a:avLst>
              </a:prstGeom>
              <a:gradFill flip="none" rotWithShape="1">
                <a:gsLst>
                  <a:gs pos="0">
                    <a:srgbClr val="5C6584"/>
                  </a:gs>
                  <a:gs pos="30000">
                    <a:srgbClr val="6A759E"/>
                  </a:gs>
                  <a:gs pos="45000">
                    <a:srgbClr val="6E79A7"/>
                  </a:gs>
                  <a:gs pos="55000">
                    <a:srgbClr val="6E79A7"/>
                  </a:gs>
                  <a:gs pos="73000">
                    <a:srgbClr val="6A759E"/>
                  </a:gs>
                  <a:gs pos="100000">
                    <a:srgbClr val="5C6584"/>
                  </a:gs>
                </a:gsLst>
                <a:lin ang="949999" scaled="0"/>
              </a:gradFill>
              <a:ln w="12700" cap="flat">
                <a:noFill/>
                <a:miter lim="400000"/>
              </a:ln>
              <a:effectLst>
                <a:outerShdw blurRad="63500" dist="50800" dir="5400000" rotWithShape="0">
                  <a:srgbClr val="000000">
                    <a:alpha val="40000"/>
                  </a:srgbClr>
                </a:outerShdw>
              </a:effectLst>
            </p:spPr>
            <p:txBody>
              <a:bodyPr wrap="square" lIns="65023" tIns="65023" rIns="65023" bIns="65023" numCol="1" anchor="ctr">
                <a:noAutofit/>
              </a:bodyPr>
              <a:lstStyle/>
              <a:p>
                <a:pPr defTabSz="1833315">
                  <a:lnSpc>
                    <a:spcPct val="90000"/>
                  </a:lnSpc>
                  <a:spcBef>
                    <a:spcPts val="1000"/>
                  </a:spcBef>
                  <a:defRPr sz="4000">
                    <a:solidFill>
                      <a:srgbClr val="FFFFFF"/>
                    </a:solidFill>
                    <a:latin typeface="Gill Sans MT"/>
                    <a:ea typeface="Gill Sans MT"/>
                    <a:cs typeface="Gill Sans MT"/>
                    <a:sym typeface="Gill Sans MT"/>
                  </a:defRPr>
                </a:pPr>
                <a:endParaRPr/>
              </a:p>
            </p:txBody>
          </p:sp>
          <p:sp>
            <p:nvSpPr>
              <p:cNvPr id="365" name="Read"/>
              <p:cNvSpPr txBox="1"/>
              <p:nvPr/>
            </p:nvSpPr>
            <p:spPr>
              <a:xfrm>
                <a:off x="48581" y="99155"/>
                <a:ext cx="1893226" cy="79688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57141" tIns="157141" rIns="157141" bIns="157141" numCol="1" anchor="ctr">
                <a:spAutoFit/>
              </a:bodyPr>
              <a:lstStyle>
                <a:lvl1pPr defTabSz="1833315">
                  <a:lnSpc>
                    <a:spcPct val="90000"/>
                  </a:lnSpc>
                  <a:spcBef>
                    <a:spcPts val="1700"/>
                  </a:spcBef>
                  <a:defRPr sz="3200">
                    <a:solidFill>
                      <a:srgbClr val="FFFFFF"/>
                    </a:solidFill>
                    <a:latin typeface="Gill Sans MT"/>
                    <a:ea typeface="Gill Sans MT"/>
                    <a:cs typeface="Gill Sans MT"/>
                    <a:sym typeface="Gill Sans MT"/>
                  </a:defRPr>
                </a:lvl1pPr>
              </a:lstStyle>
              <a:p>
                <a:r>
                  <a:t>Read</a:t>
                </a:r>
              </a:p>
            </p:txBody>
          </p:sp>
        </p:grpSp>
        <p:grpSp>
          <p:nvGrpSpPr>
            <p:cNvPr id="369" name="Group"/>
            <p:cNvGrpSpPr/>
            <p:nvPr/>
          </p:nvGrpSpPr>
          <p:grpSpPr>
            <a:xfrm>
              <a:off x="2312072" y="2002314"/>
              <a:ext cx="1990390" cy="995195"/>
              <a:chOff x="0" y="0"/>
              <a:chExt cx="1990388" cy="995194"/>
            </a:xfrm>
          </p:grpSpPr>
          <p:sp>
            <p:nvSpPr>
              <p:cNvPr id="367" name="Rounded Rectangle"/>
              <p:cNvSpPr/>
              <p:nvPr/>
            </p:nvSpPr>
            <p:spPr>
              <a:xfrm>
                <a:off x="0" y="0"/>
                <a:ext cx="1990389" cy="995195"/>
              </a:xfrm>
              <a:prstGeom prst="roundRect">
                <a:avLst>
                  <a:gd name="adj" fmla="val 16667"/>
                </a:avLst>
              </a:prstGeom>
              <a:gradFill flip="none" rotWithShape="1">
                <a:gsLst>
                  <a:gs pos="0">
                    <a:srgbClr val="5C6584"/>
                  </a:gs>
                  <a:gs pos="30000">
                    <a:srgbClr val="6A759E"/>
                  </a:gs>
                  <a:gs pos="45000">
                    <a:srgbClr val="6E79A7"/>
                  </a:gs>
                  <a:gs pos="55000">
                    <a:srgbClr val="6E79A7"/>
                  </a:gs>
                  <a:gs pos="73000">
                    <a:srgbClr val="6A759E"/>
                  </a:gs>
                  <a:gs pos="100000">
                    <a:srgbClr val="5C6584"/>
                  </a:gs>
                </a:gsLst>
                <a:lin ang="949999" scaled="0"/>
              </a:gradFill>
              <a:ln w="12700" cap="flat">
                <a:noFill/>
                <a:miter lim="400000"/>
              </a:ln>
              <a:effectLst>
                <a:outerShdw blurRad="63500" dist="50800" dir="5400000" rotWithShape="0">
                  <a:srgbClr val="000000">
                    <a:alpha val="40000"/>
                  </a:srgbClr>
                </a:outerShdw>
              </a:effectLst>
            </p:spPr>
            <p:txBody>
              <a:bodyPr wrap="square" lIns="65023" tIns="65023" rIns="65023" bIns="65023" numCol="1" anchor="ctr">
                <a:noAutofit/>
              </a:bodyPr>
              <a:lstStyle/>
              <a:p>
                <a:pPr defTabSz="1833315">
                  <a:lnSpc>
                    <a:spcPct val="90000"/>
                  </a:lnSpc>
                  <a:spcBef>
                    <a:spcPts val="1000"/>
                  </a:spcBef>
                  <a:defRPr sz="4000">
                    <a:solidFill>
                      <a:srgbClr val="FFFFFF"/>
                    </a:solidFill>
                    <a:latin typeface="Gill Sans MT"/>
                    <a:ea typeface="Gill Sans MT"/>
                    <a:cs typeface="Gill Sans MT"/>
                    <a:sym typeface="Gill Sans MT"/>
                  </a:defRPr>
                </a:pPr>
                <a:endParaRPr/>
              </a:p>
            </p:txBody>
          </p:sp>
          <p:sp>
            <p:nvSpPr>
              <p:cNvPr id="368" name="Evaluate"/>
              <p:cNvSpPr txBox="1"/>
              <p:nvPr/>
            </p:nvSpPr>
            <p:spPr>
              <a:xfrm>
                <a:off x="48581" y="105505"/>
                <a:ext cx="1893226" cy="78418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57141" tIns="157141" rIns="157141" bIns="157141" numCol="1" anchor="ctr">
                <a:spAutoFit/>
              </a:bodyPr>
              <a:lstStyle>
                <a:lvl1pPr defTabSz="1833315">
                  <a:lnSpc>
                    <a:spcPct val="90000"/>
                  </a:lnSpc>
                  <a:spcBef>
                    <a:spcPts val="1700"/>
                  </a:spcBef>
                  <a:defRPr sz="3100">
                    <a:solidFill>
                      <a:srgbClr val="FFFFFF"/>
                    </a:solidFill>
                    <a:latin typeface="Gill Sans MT"/>
                    <a:ea typeface="Gill Sans MT"/>
                    <a:cs typeface="Gill Sans MT"/>
                    <a:sym typeface="Gill Sans MT"/>
                  </a:defRPr>
                </a:lvl1pPr>
              </a:lstStyle>
              <a:p>
                <a:r>
                  <a:t>Evaluate</a:t>
                </a:r>
              </a:p>
            </p:txBody>
          </p:sp>
        </p:grpSp>
        <p:grpSp>
          <p:nvGrpSpPr>
            <p:cNvPr id="372" name="Group"/>
            <p:cNvGrpSpPr/>
            <p:nvPr/>
          </p:nvGrpSpPr>
          <p:grpSpPr>
            <a:xfrm>
              <a:off x="0" y="2002314"/>
              <a:ext cx="1990389" cy="995195"/>
              <a:chOff x="0" y="0"/>
              <a:chExt cx="1990388" cy="995194"/>
            </a:xfrm>
          </p:grpSpPr>
          <p:sp>
            <p:nvSpPr>
              <p:cNvPr id="370" name="Rounded Rectangle"/>
              <p:cNvSpPr/>
              <p:nvPr/>
            </p:nvSpPr>
            <p:spPr>
              <a:xfrm>
                <a:off x="0" y="0"/>
                <a:ext cx="1990389" cy="995195"/>
              </a:xfrm>
              <a:prstGeom prst="roundRect">
                <a:avLst>
                  <a:gd name="adj" fmla="val 16667"/>
                </a:avLst>
              </a:prstGeom>
              <a:gradFill flip="none" rotWithShape="1">
                <a:gsLst>
                  <a:gs pos="0">
                    <a:srgbClr val="5C6584"/>
                  </a:gs>
                  <a:gs pos="30000">
                    <a:srgbClr val="6A759E"/>
                  </a:gs>
                  <a:gs pos="45000">
                    <a:srgbClr val="6E79A7"/>
                  </a:gs>
                  <a:gs pos="55000">
                    <a:srgbClr val="6E79A7"/>
                  </a:gs>
                  <a:gs pos="73000">
                    <a:srgbClr val="6A759E"/>
                  </a:gs>
                  <a:gs pos="100000">
                    <a:srgbClr val="5C6584"/>
                  </a:gs>
                </a:gsLst>
                <a:lin ang="949999" scaled="0"/>
              </a:gradFill>
              <a:ln w="12700" cap="flat">
                <a:noFill/>
                <a:miter lim="400000"/>
              </a:ln>
              <a:effectLst>
                <a:outerShdw blurRad="63500" dist="50800" dir="5400000" rotWithShape="0">
                  <a:srgbClr val="000000">
                    <a:alpha val="40000"/>
                  </a:srgbClr>
                </a:outerShdw>
              </a:effectLst>
            </p:spPr>
            <p:txBody>
              <a:bodyPr wrap="square" lIns="65023" tIns="65023" rIns="65023" bIns="65023" numCol="1" anchor="ctr">
                <a:noAutofit/>
              </a:bodyPr>
              <a:lstStyle/>
              <a:p>
                <a:pPr defTabSz="1833315">
                  <a:lnSpc>
                    <a:spcPct val="90000"/>
                  </a:lnSpc>
                  <a:spcBef>
                    <a:spcPts val="1000"/>
                  </a:spcBef>
                  <a:defRPr sz="4000">
                    <a:solidFill>
                      <a:srgbClr val="FFFFFF"/>
                    </a:solidFill>
                    <a:latin typeface="Gill Sans MT"/>
                    <a:ea typeface="Gill Sans MT"/>
                    <a:cs typeface="Gill Sans MT"/>
                    <a:sym typeface="Gill Sans MT"/>
                  </a:defRPr>
                </a:pPr>
                <a:endParaRPr/>
              </a:p>
            </p:txBody>
          </p:sp>
          <p:sp>
            <p:nvSpPr>
              <p:cNvPr id="371" name="Display"/>
              <p:cNvSpPr txBox="1"/>
              <p:nvPr/>
            </p:nvSpPr>
            <p:spPr>
              <a:xfrm>
                <a:off x="48581" y="99155"/>
                <a:ext cx="1893227" cy="79688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57141" tIns="157141" rIns="157141" bIns="157141" numCol="1" anchor="ctr">
                <a:spAutoFit/>
              </a:bodyPr>
              <a:lstStyle>
                <a:lvl1pPr defTabSz="1833315">
                  <a:lnSpc>
                    <a:spcPct val="90000"/>
                  </a:lnSpc>
                  <a:spcBef>
                    <a:spcPts val="1700"/>
                  </a:spcBef>
                  <a:defRPr sz="3200">
                    <a:solidFill>
                      <a:srgbClr val="FFFFFF"/>
                    </a:solidFill>
                    <a:latin typeface="Gill Sans MT"/>
                    <a:ea typeface="Gill Sans MT"/>
                    <a:cs typeface="Gill Sans MT"/>
                    <a:sym typeface="Gill Sans MT"/>
                  </a:defRPr>
                </a:lvl1pPr>
              </a:lstStyle>
              <a:p>
                <a:r>
                  <a:t>Display</a:t>
                </a:r>
              </a:p>
            </p:txBody>
          </p:sp>
        </p:gr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iterate>
                                    <p:tmAbs val="0"/>
                                  </p:iterate>
                                  <p:childTnLst>
                                    <p:set>
                                      <p:cBhvr>
                                        <p:cTn id="6" fill="hold"/>
                                        <p:tgtEl>
                                          <p:spTgt spid="36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6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62">
                                            <p:txEl>
                                              <p:pRg st="1" end="1"/>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36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iterate>
                                    <p:tmAbs val="0"/>
                                  </p:iterate>
                                  <p:childTnLst>
                                    <p:set>
                                      <p:cBhvr>
                                        <p:cTn id="18" fill="hold"/>
                                        <p:tgtEl>
                                          <p:spTgt spid="36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iterate>
                                    <p:tmAbs val="0"/>
                                  </p:iterate>
                                  <p:childTnLst>
                                    <p:set>
                                      <p:cBhvr>
                                        <p:cTn id="22" fill="hold"/>
                                        <p:tgtEl>
                                          <p:spTgt spid="362">
                                            <p:txEl>
                                              <p:pRg st="4" end="4"/>
                                            </p:txEl>
                                          </p:spTgt>
                                        </p:tgtEl>
                                        <p:attrNameLst>
                                          <p:attrName>style.visibility</p:attrName>
                                        </p:attrNameLst>
                                      </p:cBhvr>
                                      <p:to>
                                        <p:strVal val="visible"/>
                                      </p:to>
                                    </p:set>
                                  </p:childTnLst>
                                </p:cTn>
                              </p:par>
                              <p:par>
                                <p:cTn id="23" presetID="1" presetClass="entr" presetSubtype="0" fill="hold" grpId="1" nodeType="withEffect">
                                  <p:stCondLst>
                                    <p:cond delay="0"/>
                                  </p:stCondLst>
                                  <p:iterate>
                                    <p:tmAbs val="0"/>
                                  </p:iterate>
                                  <p:childTnLst>
                                    <p:set>
                                      <p:cBhvr>
                                        <p:cTn id="24" fill="hold"/>
                                        <p:tgtEl>
                                          <p:spTgt spid="362">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2" nodeType="clickEffect">
                                  <p:stCondLst>
                                    <p:cond delay="0"/>
                                  </p:stCondLst>
                                  <p:iterate>
                                    <p:tmAbs val="0"/>
                                  </p:iterate>
                                  <p:childTnLst>
                                    <p:set>
                                      <p:cBhvr>
                                        <p:cTn id="28" fill="hold"/>
                                        <p:tgtEl>
                                          <p:spTgt spid="3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2" grpId="1" build="p" animBg="1" advAuto="0"/>
      <p:bldP spid="373" grpId="2"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Semicolons suppress output"/>
          <p:cNvSpPr>
            <a:spLocks noGrp="1"/>
          </p:cNvSpPr>
          <p:nvPr>
            <p:ph type="title"/>
          </p:nvPr>
        </p:nvSpPr>
        <p:spPr>
          <a:prstGeom prst="rect">
            <a:avLst/>
          </a:prstGeom>
        </p:spPr>
        <p:txBody>
          <a:bodyPr/>
          <a:lstStyle>
            <a:lvl1pPr defTabSz="502412">
              <a:defRPr sz="6880"/>
            </a:lvl1pPr>
          </a:lstStyle>
          <a:p>
            <a:r>
              <a:t>Semicolons suppress output</a:t>
            </a:r>
          </a:p>
        </p:txBody>
      </p:sp>
      <p:sp>
        <p:nvSpPr>
          <p:cNvPr id="378" name="Unlike C++, not ending a line with a semicolon is not an error; it just outputs the result of the expression"/>
          <p:cNvSpPr>
            <a:spLocks noGrp="1"/>
          </p:cNvSpPr>
          <p:nvPr>
            <p:ph type="body" sz="quarter" idx="1"/>
          </p:nvPr>
        </p:nvSpPr>
        <p:spPr>
          <a:xfrm>
            <a:off x="1434201" y="3249716"/>
            <a:ext cx="4751404" cy="3254168"/>
          </a:xfrm>
          <a:prstGeom prst="rect">
            <a:avLst/>
          </a:prstGeom>
        </p:spPr>
        <p:txBody>
          <a:bodyPr/>
          <a:lstStyle>
            <a:lvl1pPr marL="435609" indent="-435609" defTabSz="572516">
              <a:spcBef>
                <a:spcPts val="4100"/>
              </a:spcBef>
              <a:defRPr sz="3136"/>
            </a:lvl1pPr>
          </a:lstStyle>
          <a:p>
            <a:r>
              <a:t>Unlike C++, not ending a line with a semicolon is not an error; it just outputs the result of the expression</a:t>
            </a:r>
          </a:p>
        </p:txBody>
      </p:sp>
      <p:pic>
        <p:nvPicPr>
          <p:cNvPr id="379" name="Screen Shot 2018-10-29 at 3.14.18 PM.png" descr="Screen Shot 2018-10-29 at 3.14.18 PM.png"/>
          <p:cNvPicPr>
            <a:picLocks noChangeAspect="1"/>
          </p:cNvPicPr>
          <p:nvPr/>
        </p:nvPicPr>
        <p:blipFill>
          <a:blip r:embed="rId2"/>
          <a:stretch>
            <a:fillRect/>
          </a:stretch>
        </p:blipFill>
        <p:spPr>
          <a:xfrm>
            <a:off x="7463766" y="2983936"/>
            <a:ext cx="4246446" cy="5512928"/>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 name="Title 1"/>
          <p:cNvSpPr txBox="1">
            <a:spLocks noGrp="1"/>
          </p:cNvSpPr>
          <p:nvPr>
            <p:ph type="title"/>
          </p:nvPr>
        </p:nvSpPr>
        <p:spPr>
          <a:prstGeom prst="rect">
            <a:avLst/>
          </a:prstGeom>
        </p:spPr>
        <p:txBody>
          <a:bodyPr/>
          <a:lstStyle/>
          <a:p>
            <a:r>
              <a:t>Some definitions</a:t>
            </a:r>
          </a:p>
        </p:txBody>
      </p:sp>
      <mc:AlternateContent xmlns:mc="http://schemas.openxmlformats.org/markup-compatibility/2006" xmlns:a14="http://schemas.microsoft.com/office/drawing/2010/main">
        <mc:Choice Requires="a14">
          <p:sp>
            <p:nvSpPr>
              <p:cNvPr id="382" name="Content Placeholder 2"/>
              <p:cNvSpPr txBox="1">
                <a:spLocks noGrp="1"/>
              </p:cNvSpPr>
              <p:nvPr>
                <p:ph type="body" idx="1"/>
              </p:nvPr>
            </p:nvSpPr>
            <p:spPr>
              <a:prstGeom prst="rect">
                <a:avLst/>
              </a:prstGeom>
            </p:spPr>
            <p:txBody>
              <a:bodyPr/>
              <a:lstStyle/>
              <a:p>
                <a:pPr marL="408940" indent="-408940" defTabSz="537463">
                  <a:spcBef>
                    <a:spcPts val="3800"/>
                  </a:spcBef>
                  <a:defRPr sz="2944">
                    <a:latin typeface="Avenir Heavy"/>
                    <a:ea typeface="Avenir Heavy"/>
                    <a:cs typeface="Avenir Heavy"/>
                    <a:sym typeface="Avenir Heavy"/>
                  </a:defRPr>
                </a:pPr>
                <a:r>
                  <a:rPr>
                    <a:solidFill>
                      <a:schemeClr val="accent5">
                        <a:hueOff val="-82419"/>
                        <a:satOff val="-9513"/>
                        <a:lumOff val="-16343"/>
                      </a:schemeClr>
                    </a:solidFill>
                  </a:rPr>
                  <a:t>Variable</a:t>
                </a:r>
                <a:r>
                  <a:t>: </a:t>
                </a:r>
                <a:r>
                  <a:rPr>
                    <a:latin typeface="Avenir Book"/>
                    <a:ea typeface="Avenir Book"/>
                    <a:cs typeface="Avenir Book"/>
                    <a:sym typeface="Avenir Book"/>
                  </a:rPr>
                  <a:t>Used to store </a:t>
                </a:r>
                <a:r>
                  <a:rPr>
                    <a:solidFill>
                      <a:schemeClr val="accent5">
                        <a:hueOff val="-82419"/>
                        <a:satOff val="-9513"/>
                        <a:lumOff val="-16343"/>
                      </a:schemeClr>
                    </a:solidFill>
                  </a:rPr>
                  <a:t>data</a:t>
                </a:r>
                <a:r>
                  <a:rPr>
                    <a:latin typeface="Avenir Book"/>
                    <a:ea typeface="Avenir Book"/>
                    <a:cs typeface="Avenir Book"/>
                    <a:sym typeface="Avenir Book"/>
                  </a:rPr>
                  <a:t> - have an </a:t>
                </a:r>
                <a:r>
                  <a:rPr>
                    <a:solidFill>
                      <a:schemeClr val="accent5">
                        <a:hueOff val="-82419"/>
                        <a:satOff val="-9513"/>
                        <a:lumOff val="-16343"/>
                      </a:schemeClr>
                    </a:solidFill>
                  </a:rPr>
                  <a:t>identifier</a:t>
                </a:r>
                <a:r>
                  <a:rPr>
                    <a:latin typeface="Avenir Book"/>
                    <a:ea typeface="Avenir Book"/>
                    <a:cs typeface="Avenir Book"/>
                    <a:sym typeface="Avenir Book"/>
                  </a:rPr>
                  <a:t> as a reference</a:t>
                </a:r>
              </a:p>
              <a:p>
                <a:pPr marL="817880" lvl="1" indent="-408940" defTabSz="537463">
                  <a:spcBef>
                    <a:spcPts val="3800"/>
                  </a:spcBef>
                  <a:defRPr sz="2944">
                    <a:latin typeface="Avenir Heavy"/>
                    <a:ea typeface="Avenir Heavy"/>
                    <a:cs typeface="Avenir Heavy"/>
                    <a:sym typeface="Avenir Heavy"/>
                  </a:defRPr>
                </a:pPr>
                <a:r>
                  <a:rPr>
                    <a:latin typeface="Avenir Book"/>
                    <a:ea typeface="Avenir Book"/>
                    <a:cs typeface="Avenir Book"/>
                    <a:sym typeface="Avenir Book"/>
                  </a:rPr>
                  <a:t>e.g. my_var </a:t>
                </a:r>
              </a:p>
              <a:p>
                <a:pPr marL="408940" indent="-408940" defTabSz="537463">
                  <a:spcBef>
                    <a:spcPts val="3800"/>
                  </a:spcBef>
                  <a:defRPr sz="2944">
                    <a:latin typeface="Avenir Heavy"/>
                    <a:ea typeface="Avenir Heavy"/>
                    <a:cs typeface="Avenir Heavy"/>
                    <a:sym typeface="Avenir Heavy"/>
                  </a:defRPr>
                </a:pPr>
                <a:r>
                  <a:rPr>
                    <a:solidFill>
                      <a:schemeClr val="accent5">
                        <a:hueOff val="-82419"/>
                        <a:satOff val="-9513"/>
                        <a:lumOff val="-16343"/>
                      </a:schemeClr>
                    </a:solidFill>
                  </a:rPr>
                  <a:t>Literal</a:t>
                </a:r>
                <a:r>
                  <a:t>: </a:t>
                </a:r>
                <a:r>
                  <a:rPr>
                    <a:latin typeface="Avenir Book"/>
                    <a:ea typeface="Avenir Book"/>
                    <a:cs typeface="Avenir Book"/>
                    <a:sym typeface="Avenir Book"/>
                  </a:rPr>
                  <a:t>A specific datum </a:t>
                </a:r>
              </a:p>
              <a:p>
                <a:pPr marL="817880" lvl="1" indent="-408940" defTabSz="537463">
                  <a:spcBef>
                    <a:spcPts val="3800"/>
                  </a:spcBef>
                  <a:defRPr sz="2944">
                    <a:latin typeface="Avenir Heavy"/>
                    <a:ea typeface="Avenir Heavy"/>
                    <a:cs typeface="Avenir Heavy"/>
                    <a:sym typeface="Avenir Heavy"/>
                  </a:defRPr>
                </a:pPr>
                <a:r>
                  <a:rPr>
                    <a:latin typeface="Avenir Book"/>
                    <a:ea typeface="Avenir Book"/>
                    <a:cs typeface="Avenir Book"/>
                    <a:sym typeface="Avenir Book"/>
                  </a:rPr>
                  <a:t>e.g. 10.0 or ‘hello’</a:t>
                </a:r>
              </a:p>
              <a:p>
                <a:pPr marL="408940" indent="-408940" defTabSz="537463">
                  <a:spcBef>
                    <a:spcPts val="3800"/>
                  </a:spcBef>
                  <a:defRPr sz="2944">
                    <a:latin typeface="Avenir Heavy"/>
                    <a:ea typeface="Avenir Heavy"/>
                    <a:cs typeface="Avenir Heavy"/>
                    <a:sym typeface="Avenir Heavy"/>
                  </a:defRPr>
                </a:pPr>
                <a:r>
                  <a:rPr>
                    <a:solidFill>
                      <a:schemeClr val="accent5">
                        <a:hueOff val="-82419"/>
                        <a:satOff val="-9513"/>
                        <a:lumOff val="-16343"/>
                      </a:schemeClr>
                    </a:solidFill>
                  </a:rPr>
                  <a:t>Operator</a:t>
                </a:r>
                <a:r>
                  <a:rPr>
                    <a:latin typeface="Avenir Book"/>
                    <a:ea typeface="Avenir Book"/>
                    <a:cs typeface="Avenir Book"/>
                    <a:sym typeface="Avenir Book"/>
                  </a:rPr>
                  <a:t>: A symbol that tells &lt;MATLAB&gt; to perform some operation </a:t>
                </a:r>
              </a:p>
              <a:p>
                <a:pPr marL="817880" lvl="1" indent="-408940" defTabSz="537463">
                  <a:spcBef>
                    <a:spcPts val="3800"/>
                  </a:spcBef>
                  <a:defRPr sz="2944">
                    <a:latin typeface="Avenir Heavy"/>
                    <a:ea typeface="Avenir Heavy"/>
                    <a:cs typeface="Avenir Heavy"/>
                    <a:sym typeface="Avenir Heavy"/>
                  </a:defRPr>
                </a:pPr>
                <a:r>
                  <a:rPr>
                    <a:latin typeface="Avenir Book"/>
                    <a:ea typeface="Avenir Book"/>
                    <a:cs typeface="Avenir Book"/>
                    <a:sym typeface="Avenir Book"/>
                  </a:rPr>
                  <a:t>e.g. a+b </a:t>
                </a:r>
                <a14:m>
                  <m:oMath xmlns:m="http://schemas.openxmlformats.org/officeDocument/2006/math">
                    <m:r>
                      <a:rPr sz="3200" i="1">
                        <a:solidFill>
                          <a:srgbClr val="000000"/>
                        </a:solidFill>
                        <a:latin typeface="Cambria Math" panose="02040503050406030204" pitchFamily="18" charset="0"/>
                      </a:rPr>
                      <m:t>→</m:t>
                    </m:r>
                  </m:oMath>
                </a14:m>
                <a:r>
                  <a:rPr>
                    <a:latin typeface="Avenir Book"/>
                    <a:ea typeface="Avenir Book"/>
                    <a:cs typeface="Avenir Book"/>
                    <a:sym typeface="Avenir Book"/>
                  </a:rPr>
                  <a:t> add a to b</a:t>
                </a:r>
                <a:endParaRPr sz="3200"/>
              </a:p>
            </p:txBody>
          </p:sp>
        </mc:Choice>
        <mc:Fallback xmlns="">
          <p:sp>
            <p:nvSpPr>
              <p:cNvPr id="382" name="Content Placeholder 2"/>
              <p:cNvSpPr txBox="1">
                <a:spLocks noGrp="1" noRot="1" noChangeAspect="1" noMove="1" noResize="1" noEditPoints="1" noAdjustHandles="1" noChangeArrowheads="1" noChangeShapeType="1" noTextEdit="1"/>
              </p:cNvSpPr>
              <p:nvPr>
                <p:ph type="body" idx="1"/>
              </p:nvPr>
            </p:nvSpPr>
            <p:spPr>
              <a:prstGeom prst="rect">
                <a:avLst/>
              </a:prstGeom>
              <a:blipFill>
                <a:blip r:embed="rId3"/>
                <a:stretch>
                  <a:fillRect l="-2743" t="-606" r="-1257" b="-1414"/>
                </a:stretch>
              </a:blipFill>
            </p:spPr>
            <p:txBody>
              <a:bodyPr/>
              <a:lstStyle/>
              <a:p>
                <a:r>
                  <a:rPr lang="en-US">
                    <a:noFill/>
                  </a:rPr>
                  <a:t> </a:t>
                </a:r>
              </a:p>
            </p:txBody>
          </p:sp>
        </mc:Fallback>
      </mc:AlternateContent>
      <p:sp>
        <p:nvSpPr>
          <p:cNvPr id="383" name="Date Placeholder 8"/>
          <p:cNvSpPr txBox="1"/>
          <p:nvPr/>
        </p:nvSpPr>
        <p:spPr>
          <a:xfrm>
            <a:off x="8091875" y="8937834"/>
            <a:ext cx="2910275" cy="3716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65023" tIns="65023" rIns="65023" bIns="65023" anchor="ctr">
            <a:spAutoFit/>
          </a:bodyPr>
          <a:lstStyle>
            <a:lvl1pPr algn="r" defTabSz="650240">
              <a:defRPr sz="1800">
                <a:solidFill>
                  <a:srgbClr val="FFFFFF"/>
                </a:solidFill>
                <a:latin typeface="Calibri"/>
                <a:ea typeface="Calibri"/>
                <a:cs typeface="Calibri"/>
                <a:sym typeface="Calibri"/>
              </a:defRPr>
            </a:lvl1pPr>
          </a:lstStyle>
          <a:p>
            <a:r>
              <a:t>ENGR 101	1/13/19</a:t>
            </a:r>
          </a:p>
        </p:txBody>
      </p:sp>
      <p:sp>
        <p:nvSpPr>
          <p:cNvPr id="384" name="In MATLAB variable names (identifiers) may contain letters, numbers, or _. They must start with a letter and are case sensitive (e.g. myVar is different from myvar)"/>
          <p:cNvSpPr txBox="1"/>
          <p:nvPr/>
        </p:nvSpPr>
        <p:spPr>
          <a:xfrm>
            <a:off x="6696901" y="3617506"/>
            <a:ext cx="5700223" cy="1472353"/>
          </a:xfrm>
          <a:prstGeom prst="rect">
            <a:avLst/>
          </a:prstGeom>
          <a:solidFill>
            <a:schemeClr val="accent5">
              <a:hueOff val="-82419"/>
              <a:satOff val="-9513"/>
              <a:lumOff val="-16343"/>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2200">
                <a:solidFill>
                  <a:srgbClr val="FFFFFF"/>
                </a:solidFill>
                <a:latin typeface="+mn-lt"/>
                <a:ea typeface="+mn-ea"/>
                <a:cs typeface="+mn-cs"/>
                <a:sym typeface="Helvetica Neue Medium"/>
              </a:defRPr>
            </a:pPr>
            <a:r>
              <a:t>In MATLAB variable names (identifiers) may contain letters, numbers, or </a:t>
            </a:r>
            <a:r>
              <a:rPr>
                <a:latin typeface="Consolas"/>
                <a:ea typeface="Consolas"/>
                <a:cs typeface="Consolas"/>
                <a:sym typeface="Consolas"/>
              </a:rPr>
              <a:t>_</a:t>
            </a:r>
            <a:r>
              <a:t>. They must start with a letter and are case sensitive (e.g. </a:t>
            </a:r>
            <a:r>
              <a:rPr>
                <a:latin typeface="Consolas"/>
                <a:ea typeface="Consolas"/>
                <a:cs typeface="Consolas"/>
                <a:sym typeface="Consolas"/>
              </a:rPr>
              <a:t>myVar</a:t>
            </a:r>
            <a:r>
              <a:t> is different from </a:t>
            </a:r>
            <a:r>
              <a:rPr>
                <a:latin typeface="Consolas"/>
                <a:ea typeface="Consolas"/>
                <a:cs typeface="Consolas"/>
                <a:sym typeface="Consolas"/>
              </a:rPr>
              <a:t>myvar</a:t>
            </a:r>
            <a:r>
              <a:t>)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382">
                                            <p:bg/>
                                          </p:spTgt>
                                        </p:tgtEl>
                                        <p:attrNameLst>
                                          <p:attrName>style.visibility</p:attrName>
                                        </p:attrNameLst>
                                      </p:cBhvr>
                                      <p:to>
                                        <p:strVal val="visible"/>
                                      </p:to>
                                    </p:set>
                                    <p:animEffect transition="in" filter="fade">
                                      <p:cBhvr>
                                        <p:cTn id="7" dur="100"/>
                                        <p:tgtEl>
                                          <p:spTgt spid="382">
                                            <p:bg/>
                                          </p:spTgt>
                                        </p:tgtEl>
                                      </p:cBhvr>
                                    </p:animEffect>
                                  </p:childTnLst>
                                </p:cTn>
                              </p:par>
                              <p:par>
                                <p:cTn id="8" presetID="10" presetClass="entr" presetSubtype="0" fill="hold" grpId="1" nodeType="withEffect">
                                  <p:stCondLst>
                                    <p:cond delay="0"/>
                                  </p:stCondLst>
                                  <p:iterate>
                                    <p:tmAbs val="0"/>
                                  </p:iterate>
                                  <p:childTnLst>
                                    <p:set>
                                      <p:cBhvr>
                                        <p:cTn id="9" fill="hold"/>
                                        <p:tgtEl>
                                          <p:spTgt spid="382">
                                            <p:txEl>
                                              <p:pRg st="0" end="0"/>
                                            </p:txEl>
                                          </p:spTgt>
                                        </p:tgtEl>
                                        <p:attrNameLst>
                                          <p:attrName>style.visibility</p:attrName>
                                        </p:attrNameLst>
                                      </p:cBhvr>
                                      <p:to>
                                        <p:strVal val="visible"/>
                                      </p:to>
                                    </p:set>
                                    <p:animEffect transition="in" filter="fade">
                                      <p:cBhvr>
                                        <p:cTn id="10" dur="100"/>
                                        <p:tgtEl>
                                          <p:spTgt spid="382">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fill="hold" grpId="1" nodeType="clickEffect">
                                  <p:stCondLst>
                                    <p:cond delay="0"/>
                                  </p:stCondLst>
                                  <p:iterate>
                                    <p:tmAbs val="0"/>
                                  </p:iterate>
                                  <p:childTnLst>
                                    <p:set>
                                      <p:cBhvr>
                                        <p:cTn id="14" fill="hold"/>
                                        <p:tgtEl>
                                          <p:spTgt spid="382">
                                            <p:txEl>
                                              <p:pRg st="1" end="1"/>
                                            </p:txEl>
                                          </p:spTgt>
                                        </p:tgtEl>
                                        <p:attrNameLst>
                                          <p:attrName>style.visibility</p:attrName>
                                        </p:attrNameLst>
                                      </p:cBhvr>
                                      <p:to>
                                        <p:strVal val="visible"/>
                                      </p:to>
                                    </p:set>
                                    <p:animEffect transition="in" filter="fade">
                                      <p:cBhvr>
                                        <p:cTn id="15" dur="100"/>
                                        <p:tgtEl>
                                          <p:spTgt spid="382">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2" nodeType="clickEffect">
                                  <p:stCondLst>
                                    <p:cond delay="0"/>
                                  </p:stCondLst>
                                  <p:iterate>
                                    <p:tmAbs val="0"/>
                                  </p:iterate>
                                  <p:childTnLst>
                                    <p:set>
                                      <p:cBhvr>
                                        <p:cTn id="19" fill="hold"/>
                                        <p:tgtEl>
                                          <p:spTgt spid="384"/>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fill="hold" grpId="1" nodeType="clickEffect">
                                  <p:stCondLst>
                                    <p:cond delay="0"/>
                                  </p:stCondLst>
                                  <p:iterate>
                                    <p:tmAbs val="0"/>
                                  </p:iterate>
                                  <p:childTnLst>
                                    <p:set>
                                      <p:cBhvr>
                                        <p:cTn id="23" fill="hold"/>
                                        <p:tgtEl>
                                          <p:spTgt spid="382">
                                            <p:txEl>
                                              <p:pRg st="2" end="2"/>
                                            </p:txEl>
                                          </p:spTgt>
                                        </p:tgtEl>
                                        <p:attrNameLst>
                                          <p:attrName>style.visibility</p:attrName>
                                        </p:attrNameLst>
                                      </p:cBhvr>
                                      <p:to>
                                        <p:strVal val="visible"/>
                                      </p:to>
                                    </p:set>
                                    <p:animEffect transition="in" filter="fade">
                                      <p:cBhvr>
                                        <p:cTn id="24" dur="100"/>
                                        <p:tgtEl>
                                          <p:spTgt spid="382">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fill="hold" grpId="1" nodeType="clickEffect">
                                  <p:stCondLst>
                                    <p:cond delay="0"/>
                                  </p:stCondLst>
                                  <p:iterate>
                                    <p:tmAbs val="0"/>
                                  </p:iterate>
                                  <p:childTnLst>
                                    <p:set>
                                      <p:cBhvr>
                                        <p:cTn id="28" fill="hold"/>
                                        <p:tgtEl>
                                          <p:spTgt spid="382">
                                            <p:txEl>
                                              <p:pRg st="3" end="3"/>
                                            </p:txEl>
                                          </p:spTgt>
                                        </p:tgtEl>
                                        <p:attrNameLst>
                                          <p:attrName>style.visibility</p:attrName>
                                        </p:attrNameLst>
                                      </p:cBhvr>
                                      <p:to>
                                        <p:strVal val="visible"/>
                                      </p:to>
                                    </p:set>
                                    <p:animEffect transition="in" filter="fade">
                                      <p:cBhvr>
                                        <p:cTn id="29" dur="100"/>
                                        <p:tgtEl>
                                          <p:spTgt spid="382">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fill="hold" grpId="1" nodeType="clickEffect">
                                  <p:stCondLst>
                                    <p:cond delay="0"/>
                                  </p:stCondLst>
                                  <p:iterate>
                                    <p:tmAbs val="0"/>
                                  </p:iterate>
                                  <p:childTnLst>
                                    <p:set>
                                      <p:cBhvr>
                                        <p:cTn id="33" fill="hold"/>
                                        <p:tgtEl>
                                          <p:spTgt spid="382">
                                            <p:txEl>
                                              <p:pRg st="4" end="4"/>
                                            </p:txEl>
                                          </p:spTgt>
                                        </p:tgtEl>
                                        <p:attrNameLst>
                                          <p:attrName>style.visibility</p:attrName>
                                        </p:attrNameLst>
                                      </p:cBhvr>
                                      <p:to>
                                        <p:strVal val="visible"/>
                                      </p:to>
                                    </p:set>
                                    <p:animEffect transition="in" filter="fade">
                                      <p:cBhvr>
                                        <p:cTn id="34" dur="100"/>
                                        <p:tgtEl>
                                          <p:spTgt spid="382">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fill="hold" grpId="1" nodeType="clickEffect">
                                  <p:stCondLst>
                                    <p:cond delay="0"/>
                                  </p:stCondLst>
                                  <p:iterate>
                                    <p:tmAbs val="0"/>
                                  </p:iterate>
                                  <p:childTnLst>
                                    <p:set>
                                      <p:cBhvr>
                                        <p:cTn id="38" fill="hold"/>
                                        <p:tgtEl>
                                          <p:spTgt spid="382">
                                            <p:txEl>
                                              <p:pRg st="5" end="5"/>
                                            </p:txEl>
                                          </p:spTgt>
                                        </p:tgtEl>
                                        <p:attrNameLst>
                                          <p:attrName>style.visibility</p:attrName>
                                        </p:attrNameLst>
                                      </p:cBhvr>
                                      <p:to>
                                        <p:strVal val="visible"/>
                                      </p:to>
                                    </p:set>
                                    <p:animEffect transition="in" filter="fade">
                                      <p:cBhvr>
                                        <p:cTn id="39" dur="100"/>
                                        <p:tgtEl>
                                          <p:spTgt spid="38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2" grpId="1" build="p" bldLvl="5" animBg="1" advAuto="0"/>
      <p:bldP spid="384" grpId="2"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Types"/>
          <p:cNvSpPr txBox="1">
            <a:spLocks noGrp="1"/>
          </p:cNvSpPr>
          <p:nvPr>
            <p:ph type="title"/>
          </p:nvPr>
        </p:nvSpPr>
        <p:spPr>
          <a:prstGeom prst="rect">
            <a:avLst/>
          </a:prstGeom>
        </p:spPr>
        <p:txBody>
          <a:bodyPr/>
          <a:lstStyle/>
          <a:p>
            <a:r>
              <a:t>Types</a:t>
            </a:r>
          </a:p>
        </p:txBody>
      </p:sp>
      <p:sp>
        <p:nvSpPr>
          <p:cNvPr id="389" name="MATLAB supports a number of data types…"/>
          <p:cNvSpPr txBox="1">
            <a:spLocks noGrp="1"/>
          </p:cNvSpPr>
          <p:nvPr>
            <p:ph type="body" idx="1"/>
          </p:nvPr>
        </p:nvSpPr>
        <p:spPr>
          <a:prstGeom prst="rect">
            <a:avLst/>
          </a:prstGeom>
        </p:spPr>
        <p:txBody>
          <a:bodyPr/>
          <a:lstStyle/>
          <a:p>
            <a:r>
              <a:t>MATLAB supports a number of </a:t>
            </a:r>
            <a:r>
              <a:rPr>
                <a:solidFill>
                  <a:schemeClr val="accent5">
                    <a:hueOff val="-82419"/>
                    <a:satOff val="-9513"/>
                    <a:lumOff val="-16343"/>
                  </a:schemeClr>
                </a:solidFill>
                <a:latin typeface="Avenir Heavy"/>
                <a:ea typeface="Avenir Heavy"/>
                <a:cs typeface="Avenir Heavy"/>
                <a:sym typeface="Avenir Heavy"/>
              </a:rPr>
              <a:t>data types</a:t>
            </a:r>
            <a:endParaRPr>
              <a:latin typeface="Avenir Heavy"/>
              <a:ea typeface="Avenir Heavy"/>
              <a:cs typeface="Avenir Heavy"/>
              <a:sym typeface="Avenir Heavy"/>
            </a:endParaRPr>
          </a:p>
          <a:p>
            <a:r>
              <a:t>e.g. integers, floating point, logical etc.</a:t>
            </a:r>
          </a:p>
          <a:p>
            <a:r>
              <a:t>It is </a:t>
            </a:r>
            <a:r>
              <a:rPr>
                <a:solidFill>
                  <a:schemeClr val="accent5">
                    <a:hueOff val="-82419"/>
                    <a:satOff val="-9513"/>
                    <a:lumOff val="-16343"/>
                  </a:schemeClr>
                </a:solidFill>
                <a:latin typeface="Avenir Heavy"/>
                <a:ea typeface="Avenir Heavy"/>
                <a:cs typeface="Avenir Heavy"/>
                <a:sym typeface="Avenir Heavy"/>
              </a:rPr>
              <a:t>weakly typed</a:t>
            </a:r>
            <a:r>
              <a:t>, which means you don’t have to declare the type of the data </a:t>
            </a:r>
          </a:p>
          <a:p>
            <a:pPr lvl="1"/>
            <a:r>
              <a:t>The default type is </a:t>
            </a:r>
            <a:r>
              <a:rPr>
                <a:solidFill>
                  <a:schemeClr val="accent5">
                    <a:hueOff val="-82419"/>
                    <a:satOff val="-9513"/>
                    <a:lumOff val="-16343"/>
                  </a:schemeClr>
                </a:solidFill>
                <a:latin typeface="Avenir Heavy"/>
                <a:ea typeface="Avenir Heavy"/>
                <a:cs typeface="Avenir Heavy"/>
                <a:sym typeface="Avenir Heavy"/>
              </a:rPr>
              <a:t>double precision floating point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8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8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8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38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38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 grpId="1" build="p" bldLvl="5"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 name="Scalar Operations"/>
          <p:cNvSpPr>
            <a:spLocks noGrp="1"/>
          </p:cNvSpPr>
          <p:nvPr>
            <p:ph type="title"/>
          </p:nvPr>
        </p:nvSpPr>
        <p:spPr>
          <a:prstGeom prst="rect">
            <a:avLst/>
          </a:prstGeom>
        </p:spPr>
        <p:txBody>
          <a:bodyPr/>
          <a:lstStyle/>
          <a:p>
            <a:r>
              <a:t>Scalar Operations</a:t>
            </a:r>
          </a:p>
        </p:txBody>
      </p:sp>
      <p:sp>
        <p:nvSpPr>
          <p:cNvPr id="394" name="The following operations are defined between two scalars:…"/>
          <p:cNvSpPr>
            <a:spLocks noGrp="1"/>
          </p:cNvSpPr>
          <p:nvPr>
            <p:ph type="body" idx="1"/>
          </p:nvPr>
        </p:nvSpPr>
        <p:spPr>
          <a:prstGeom prst="rect">
            <a:avLst/>
          </a:prstGeom>
        </p:spPr>
        <p:txBody>
          <a:bodyPr/>
          <a:lstStyle/>
          <a:p>
            <a:pPr marL="422275" indent="-422275" defTabSz="554990">
              <a:lnSpc>
                <a:spcPct val="81000"/>
              </a:lnSpc>
              <a:spcBef>
                <a:spcPts val="3900"/>
              </a:spcBef>
              <a:defRPr sz="3040"/>
            </a:pPr>
            <a:r>
              <a:t>The following operations are defined between two scalars:</a:t>
            </a:r>
          </a:p>
          <a:p>
            <a:pPr marL="308863" indent="-308863" defTabSz="554990">
              <a:lnSpc>
                <a:spcPct val="81000"/>
              </a:lnSpc>
              <a:spcBef>
                <a:spcPts val="3900"/>
              </a:spcBef>
              <a:buSzTx/>
              <a:buNone/>
              <a:defRPr sz="3040"/>
            </a:pPr>
            <a:r>
              <a:t>	</a:t>
            </a:r>
            <a:r>
              <a:rPr>
                <a:solidFill>
                  <a:srgbClr val="FF0000"/>
                </a:solidFill>
              </a:rPr>
              <a:t>+</a:t>
            </a:r>
            <a:r>
              <a:t>	 addition</a:t>
            </a:r>
          </a:p>
          <a:p>
            <a:pPr marL="308863" indent="-308863" defTabSz="554990">
              <a:lnSpc>
                <a:spcPct val="81000"/>
              </a:lnSpc>
              <a:spcBef>
                <a:spcPts val="3900"/>
              </a:spcBef>
              <a:buSzTx/>
              <a:buNone/>
              <a:defRPr sz="3040"/>
            </a:pPr>
            <a:r>
              <a:t>	</a:t>
            </a:r>
            <a:r>
              <a:rPr>
                <a:solidFill>
                  <a:srgbClr val="FF0000"/>
                </a:solidFill>
              </a:rPr>
              <a:t>-</a:t>
            </a:r>
            <a:r>
              <a:t>	negation, subtraction</a:t>
            </a:r>
          </a:p>
          <a:p>
            <a:pPr marL="308863" indent="-308863" defTabSz="554990">
              <a:lnSpc>
                <a:spcPct val="81000"/>
              </a:lnSpc>
              <a:spcBef>
                <a:spcPts val="3900"/>
              </a:spcBef>
              <a:buSzTx/>
              <a:buNone/>
              <a:defRPr sz="3040"/>
            </a:pPr>
            <a:r>
              <a:t>	</a:t>
            </a:r>
            <a:r>
              <a:rPr>
                <a:solidFill>
                  <a:srgbClr val="FF0000"/>
                </a:solidFill>
              </a:rPr>
              <a:t>*</a:t>
            </a:r>
            <a:r>
              <a:t>	multiplication</a:t>
            </a:r>
          </a:p>
          <a:p>
            <a:pPr marL="308863" indent="-308863" defTabSz="554990">
              <a:lnSpc>
                <a:spcPct val="81000"/>
              </a:lnSpc>
              <a:spcBef>
                <a:spcPts val="3900"/>
              </a:spcBef>
              <a:buSzTx/>
              <a:buNone/>
              <a:defRPr sz="3040"/>
            </a:pPr>
            <a:r>
              <a:t>	</a:t>
            </a:r>
            <a:r>
              <a:rPr>
                <a:solidFill>
                  <a:srgbClr val="FF0000"/>
                </a:solidFill>
              </a:rPr>
              <a:t>/</a:t>
            </a:r>
            <a:r>
              <a:t>	“right” division (divided by e.g. 10 / 5 is 2)</a:t>
            </a:r>
          </a:p>
          <a:p>
            <a:pPr marL="308863" indent="-308863" defTabSz="554990">
              <a:lnSpc>
                <a:spcPct val="81000"/>
              </a:lnSpc>
              <a:spcBef>
                <a:spcPts val="3900"/>
              </a:spcBef>
              <a:buSzTx/>
              <a:buNone/>
              <a:defRPr sz="3040"/>
            </a:pPr>
            <a:r>
              <a:t>	</a:t>
            </a:r>
            <a:r>
              <a:rPr>
                <a:solidFill>
                  <a:srgbClr val="FF0000"/>
                </a:solidFill>
              </a:rPr>
              <a:t>\</a:t>
            </a:r>
            <a:r>
              <a:t>	“left” division (divided into e.g. 5 \ 10 is 2)</a:t>
            </a:r>
          </a:p>
          <a:p>
            <a:pPr marL="308863" indent="-308863" defTabSz="554990">
              <a:lnSpc>
                <a:spcPct val="81000"/>
              </a:lnSpc>
              <a:spcBef>
                <a:spcPts val="3900"/>
              </a:spcBef>
              <a:buSzTx/>
              <a:buNone/>
              <a:defRPr sz="3040"/>
            </a:pPr>
            <a:r>
              <a:t>	</a:t>
            </a:r>
            <a:r>
              <a:rPr>
                <a:solidFill>
                  <a:srgbClr val="FF0000"/>
                </a:solidFill>
              </a:rPr>
              <a:t>^</a:t>
            </a:r>
            <a:r>
              <a:t>	exponentiation (e.g. 5 ^ 2 is 25)</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Contents"/>
          <p:cNvSpPr txBox="1">
            <a:spLocks noGrp="1"/>
          </p:cNvSpPr>
          <p:nvPr>
            <p:ph type="title"/>
          </p:nvPr>
        </p:nvSpPr>
        <p:spPr>
          <a:prstGeom prst="rect">
            <a:avLst/>
          </a:prstGeom>
        </p:spPr>
        <p:txBody>
          <a:bodyPr/>
          <a:lstStyle/>
          <a:p>
            <a:r>
              <a:t>Contents</a:t>
            </a:r>
          </a:p>
        </p:txBody>
      </p:sp>
      <p:sp>
        <p:nvSpPr>
          <p:cNvPr id="163" name="Overview of ENGR 151…"/>
          <p:cNvSpPr txBox="1">
            <a:spLocks noGrp="1"/>
          </p:cNvSpPr>
          <p:nvPr>
            <p:ph type="body" idx="1"/>
          </p:nvPr>
        </p:nvSpPr>
        <p:spPr>
          <a:prstGeom prst="rect">
            <a:avLst/>
          </a:prstGeom>
        </p:spPr>
        <p:txBody>
          <a:bodyPr/>
          <a:lstStyle/>
          <a:p>
            <a:pPr marL="635000" indent="-635000">
              <a:buSzPct val="100000"/>
              <a:buAutoNum type="arabicPeriod"/>
            </a:pPr>
            <a:r>
              <a:t>Overview of ENGR 151</a:t>
            </a:r>
          </a:p>
          <a:p>
            <a:pPr marL="635000" indent="-635000">
              <a:buSzPct val="100000"/>
              <a:buAutoNum type="arabicPeriod"/>
            </a:pPr>
            <a:r>
              <a:t>Introduction to Computing CARES</a:t>
            </a:r>
          </a:p>
          <a:p>
            <a:pPr marL="635000" indent="-635000">
              <a:buSzPct val="100000"/>
              <a:buAutoNum type="arabicPeriod"/>
            </a:pPr>
            <a:r>
              <a:t>Speaking to a computer</a:t>
            </a:r>
          </a:p>
          <a:p>
            <a:pPr marL="635000" indent="-635000">
              <a:buSzPct val="100000"/>
              <a:buAutoNum type="arabicPeriod"/>
            </a:pPr>
            <a:r>
              <a:t>The MATLAB environment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6" name="Assignment: Sets the value of a variable on the LHS of the = operator to the value from an expression on the RHS…"/>
          <p:cNvSpPr>
            <a:spLocks noGrp="1"/>
          </p:cNvSpPr>
          <p:nvPr>
            <p:ph type="body" idx="1"/>
          </p:nvPr>
        </p:nvSpPr>
        <p:spPr>
          <a:xfrm>
            <a:off x="952500" y="2548663"/>
            <a:ext cx="11099800" cy="6823358"/>
          </a:xfrm>
          <a:prstGeom prst="rect">
            <a:avLst/>
          </a:prstGeom>
        </p:spPr>
        <p:txBody>
          <a:bodyPr/>
          <a:lstStyle/>
          <a:p>
            <a:pPr marL="337820" indent="-337820" defTabSz="443991">
              <a:spcBef>
                <a:spcPts val="3100"/>
              </a:spcBef>
              <a:defRPr sz="2432"/>
            </a:pPr>
            <a:r>
              <a:rPr>
                <a:solidFill>
                  <a:schemeClr val="accent5">
                    <a:hueOff val="-82419"/>
                    <a:satOff val="-9513"/>
                    <a:lumOff val="-16343"/>
                  </a:schemeClr>
                </a:solidFill>
                <a:latin typeface="Avenir Heavy"/>
                <a:ea typeface="Avenir Heavy"/>
                <a:cs typeface="Avenir Heavy"/>
                <a:sym typeface="Avenir Heavy"/>
              </a:rPr>
              <a:t>Assignment</a:t>
            </a:r>
            <a:r>
              <a:t>: Sets the value of a variable on the LHS of the = operator to the value from an </a:t>
            </a:r>
            <a:r>
              <a:rPr>
                <a:solidFill>
                  <a:schemeClr val="accent5">
                    <a:hueOff val="-82419"/>
                    <a:satOff val="-9513"/>
                    <a:lumOff val="-16343"/>
                  </a:schemeClr>
                </a:solidFill>
                <a:latin typeface="Avenir Heavy"/>
                <a:ea typeface="Avenir Heavy"/>
                <a:cs typeface="Avenir Heavy"/>
                <a:sym typeface="Avenir Heavy"/>
              </a:rPr>
              <a:t>expression</a:t>
            </a:r>
            <a:r>
              <a:t> on the RHS</a:t>
            </a:r>
          </a:p>
          <a:p>
            <a:pPr marL="675640" lvl="1" indent="-337820" defTabSz="443991">
              <a:spcBef>
                <a:spcPts val="3100"/>
              </a:spcBef>
              <a:defRPr sz="2432"/>
            </a:pPr>
            <a:r>
              <a:t>e.g. y = x</a:t>
            </a:r>
          </a:p>
          <a:p>
            <a:pPr marL="675640" lvl="1" indent="-337820" defTabSz="443991">
              <a:spcBef>
                <a:spcPts val="3100"/>
              </a:spcBef>
              <a:defRPr sz="2432"/>
            </a:pPr>
            <a:r>
              <a:t>In MATLAB, the </a:t>
            </a:r>
            <a:r>
              <a:rPr>
                <a:solidFill>
                  <a:schemeClr val="accent5">
                    <a:hueOff val="-82419"/>
                    <a:satOff val="-9513"/>
                    <a:lumOff val="-16343"/>
                  </a:schemeClr>
                </a:solidFill>
                <a:latin typeface="Avenir Heavy"/>
                <a:ea typeface="Avenir Heavy"/>
                <a:cs typeface="Avenir Heavy"/>
                <a:sym typeface="Avenir Heavy"/>
              </a:rPr>
              <a:t>assignment</a:t>
            </a:r>
            <a:r>
              <a:t> of a variable for the first time is also its </a:t>
            </a:r>
            <a:r>
              <a:rPr>
                <a:solidFill>
                  <a:schemeClr val="accent5">
                    <a:hueOff val="-82419"/>
                    <a:satOff val="-9513"/>
                    <a:lumOff val="-16343"/>
                  </a:schemeClr>
                </a:solidFill>
                <a:latin typeface="Avenir Heavy"/>
                <a:ea typeface="Avenir Heavy"/>
                <a:cs typeface="Avenir Heavy"/>
                <a:sym typeface="Avenir Heavy"/>
              </a:rPr>
              <a:t>declaration </a:t>
            </a:r>
            <a:r>
              <a:t>where the data type is established </a:t>
            </a:r>
            <a:r>
              <a:rPr>
                <a:latin typeface="Avenir Heavy"/>
                <a:ea typeface="Avenir Heavy"/>
                <a:cs typeface="Avenir Heavy"/>
                <a:sym typeface="Avenir Heavy"/>
              </a:rPr>
              <a:t>- </a:t>
            </a:r>
            <a:r>
              <a:t>see later</a:t>
            </a:r>
          </a:p>
          <a:p>
            <a:pPr marL="337820" indent="-337820" defTabSz="443991">
              <a:spcBef>
                <a:spcPts val="3100"/>
              </a:spcBef>
              <a:defRPr sz="2432"/>
            </a:pPr>
            <a:r>
              <a:rPr>
                <a:solidFill>
                  <a:schemeClr val="accent5">
                    <a:hueOff val="-82419"/>
                    <a:satOff val="-9513"/>
                    <a:lumOff val="-16343"/>
                  </a:schemeClr>
                </a:solidFill>
                <a:latin typeface="Avenir Heavy"/>
                <a:ea typeface="Avenir Heavy"/>
                <a:cs typeface="Avenir Heavy"/>
                <a:sym typeface="Avenir Heavy"/>
              </a:rPr>
              <a:t>Function</a:t>
            </a:r>
            <a:r>
              <a:t>: A piece of code that takes input data and converts it to output data that is called by its identifier</a:t>
            </a:r>
          </a:p>
          <a:p>
            <a:pPr marL="675640" lvl="1" indent="-337820" defTabSz="443991">
              <a:spcBef>
                <a:spcPts val="3100"/>
              </a:spcBef>
              <a:defRPr sz="2432"/>
            </a:pPr>
            <a:r>
              <a:t>e.g. sin(x) </a:t>
            </a:r>
          </a:p>
          <a:p>
            <a:pPr marL="337820" indent="-337820" defTabSz="443991">
              <a:spcBef>
                <a:spcPts val="3100"/>
              </a:spcBef>
              <a:defRPr sz="2432"/>
            </a:pPr>
            <a:r>
              <a:rPr>
                <a:solidFill>
                  <a:schemeClr val="accent5">
                    <a:hueOff val="-82419"/>
                    <a:satOff val="-9513"/>
                    <a:lumOff val="-16343"/>
                  </a:schemeClr>
                </a:solidFill>
                <a:latin typeface="Avenir Heavy"/>
                <a:ea typeface="Avenir Heavy"/>
                <a:cs typeface="Avenir Heavy"/>
                <a:sym typeface="Avenir Heavy"/>
              </a:rPr>
              <a:t>Expression</a:t>
            </a:r>
            <a:r>
              <a:t>: A literal or identifier</a:t>
            </a:r>
          </a:p>
          <a:p>
            <a:pPr marL="675640" lvl="1" indent="-337820" defTabSz="443991">
              <a:spcBef>
                <a:spcPts val="3100"/>
              </a:spcBef>
              <a:defRPr sz="2432"/>
            </a:pPr>
            <a:r>
              <a:t>e.g. 1.0 or x or sin(x)</a:t>
            </a:r>
          </a:p>
        </p:txBody>
      </p:sp>
      <p:sp>
        <p:nvSpPr>
          <p:cNvPr id="397" name="Some definitions"/>
          <p:cNvSpPr>
            <a:spLocks noGrp="1"/>
          </p:cNvSpPr>
          <p:nvPr>
            <p:ph type="title"/>
          </p:nvPr>
        </p:nvSpPr>
        <p:spPr>
          <a:prstGeom prst="rect">
            <a:avLst/>
          </a:prstGeom>
        </p:spPr>
        <p:txBody>
          <a:bodyPr/>
          <a:lstStyle/>
          <a:p>
            <a:r>
              <a:t>Some definitions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9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9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9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39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396">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396">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396">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39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6" grpId="1" build="p" bldLvl="5"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Compound expression: Formed by combining expressions with operators…"/>
          <p:cNvSpPr>
            <a:spLocks noGrp="1"/>
          </p:cNvSpPr>
          <p:nvPr>
            <p:ph type="body" idx="1"/>
          </p:nvPr>
        </p:nvSpPr>
        <p:spPr>
          <a:prstGeom prst="rect">
            <a:avLst/>
          </a:prstGeom>
        </p:spPr>
        <p:txBody>
          <a:bodyPr/>
          <a:lstStyle/>
          <a:p>
            <a:r>
              <a:rPr>
                <a:solidFill>
                  <a:schemeClr val="accent5">
                    <a:hueOff val="-82419"/>
                    <a:satOff val="-9513"/>
                    <a:lumOff val="-16343"/>
                  </a:schemeClr>
                </a:solidFill>
                <a:latin typeface="Avenir Heavy"/>
                <a:ea typeface="Avenir Heavy"/>
                <a:cs typeface="Avenir Heavy"/>
                <a:sym typeface="Avenir Heavy"/>
              </a:rPr>
              <a:t>Compound expression</a:t>
            </a:r>
            <a:r>
              <a:rPr>
                <a:latin typeface="Avenir Heavy"/>
                <a:ea typeface="Avenir Heavy"/>
                <a:cs typeface="Avenir Heavy"/>
                <a:sym typeface="Avenir Heavy"/>
              </a:rPr>
              <a:t>:</a:t>
            </a:r>
            <a:r>
              <a:t> Formed by combining expressions with operators</a:t>
            </a:r>
          </a:p>
          <a:p>
            <a:pPr lvl="1"/>
            <a:r>
              <a:t>e.g. x + (y+1)</a:t>
            </a:r>
          </a:p>
          <a:p>
            <a:r>
              <a:rPr>
                <a:solidFill>
                  <a:schemeClr val="accent5">
                    <a:hueOff val="-82419"/>
                    <a:satOff val="-9513"/>
                    <a:lumOff val="-16343"/>
                  </a:schemeClr>
                </a:solidFill>
                <a:latin typeface="Avenir Heavy"/>
                <a:ea typeface="Avenir Heavy"/>
                <a:cs typeface="Avenir Heavy"/>
                <a:sym typeface="Avenir Heavy"/>
              </a:rPr>
              <a:t>Precedence</a:t>
            </a:r>
            <a:r>
              <a:t>: The order in which operators are applied to expressions</a:t>
            </a:r>
          </a:p>
          <a:p>
            <a:pPr lvl="1"/>
            <a:r>
              <a:t>e.g. ( ) first, = last</a:t>
            </a:r>
          </a:p>
        </p:txBody>
      </p:sp>
      <p:sp>
        <p:nvSpPr>
          <p:cNvPr id="400" name="Some definitions"/>
          <p:cNvSpPr>
            <a:spLocks noGrp="1"/>
          </p:cNvSpPr>
          <p:nvPr>
            <p:ph type="title"/>
          </p:nvPr>
        </p:nvSpPr>
        <p:spPr>
          <a:prstGeom prst="rect">
            <a:avLst/>
          </a:prstGeom>
        </p:spPr>
        <p:txBody>
          <a:bodyPr/>
          <a:lstStyle/>
          <a:p>
            <a:r>
              <a:t>Some definitions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9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9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9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39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39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 grpId="1" build="p" bldLvl="5"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Mathematical Operator Precedence"/>
          <p:cNvSpPr>
            <a:spLocks noGrp="1"/>
          </p:cNvSpPr>
          <p:nvPr>
            <p:ph type="title"/>
          </p:nvPr>
        </p:nvSpPr>
        <p:spPr>
          <a:xfrm>
            <a:off x="475902" y="254000"/>
            <a:ext cx="12221816" cy="2159000"/>
          </a:xfrm>
          <a:prstGeom prst="rect">
            <a:avLst/>
          </a:prstGeom>
        </p:spPr>
        <p:txBody>
          <a:bodyPr/>
          <a:lstStyle>
            <a:lvl1pPr defTabSz="432308">
              <a:defRPr sz="5920"/>
            </a:lvl1pPr>
          </a:lstStyle>
          <a:p>
            <a:r>
              <a:t>Mathematical Operator Precedence</a:t>
            </a:r>
          </a:p>
        </p:txBody>
      </p:sp>
      <p:sp>
        <p:nvSpPr>
          <p:cNvPr id="403" name="The order of operations is important:…"/>
          <p:cNvSpPr>
            <a:spLocks noGrp="1"/>
          </p:cNvSpPr>
          <p:nvPr>
            <p:ph type="body" idx="1"/>
          </p:nvPr>
        </p:nvSpPr>
        <p:spPr>
          <a:prstGeom prst="rect">
            <a:avLst/>
          </a:prstGeom>
        </p:spPr>
        <p:txBody>
          <a:bodyPr/>
          <a:lstStyle/>
          <a:p>
            <a:r>
              <a:t>The order of operations is important:</a:t>
            </a:r>
          </a:p>
          <a:p>
            <a:pPr marL="673100" lvl="1" indent="-228600">
              <a:buSzPct val="100000"/>
              <a:buAutoNum type="arabicPeriod"/>
            </a:pPr>
            <a:r>
              <a:t>  ( )		parenthesis</a:t>
            </a:r>
          </a:p>
          <a:p>
            <a:pPr marL="673100" lvl="1" indent="-228600">
              <a:buSzPct val="100000"/>
              <a:buAutoNum type="arabicPeriod"/>
            </a:pPr>
            <a:r>
              <a:t>  ^		exponentiation</a:t>
            </a:r>
          </a:p>
          <a:p>
            <a:pPr marL="673100" lvl="1" indent="-228600">
              <a:buSzPct val="100000"/>
              <a:buAutoNum type="arabicPeriod"/>
            </a:pPr>
            <a:r>
              <a:t>  -		negation</a:t>
            </a:r>
          </a:p>
          <a:p>
            <a:pPr marL="673100" lvl="1" indent="-228600">
              <a:buSzPct val="100000"/>
              <a:buAutoNum type="arabicPeriod"/>
            </a:pPr>
            <a:r>
              <a:t>  *, /, \ 		all multiplication and division</a:t>
            </a:r>
          </a:p>
          <a:p>
            <a:pPr marL="673100" lvl="1" indent="-228600">
              <a:buSzPct val="100000"/>
              <a:buAutoNum type="arabicPeriod"/>
            </a:pPr>
            <a:r>
              <a:t>  +, - 		addition and subtraction</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MATLAB constants"/>
          <p:cNvSpPr txBox="1">
            <a:spLocks noGrp="1"/>
          </p:cNvSpPr>
          <p:nvPr>
            <p:ph type="title"/>
          </p:nvPr>
        </p:nvSpPr>
        <p:spPr>
          <a:prstGeom prst="rect">
            <a:avLst/>
          </a:prstGeom>
        </p:spPr>
        <p:txBody>
          <a:bodyPr/>
          <a:lstStyle/>
          <a:p>
            <a:r>
              <a:t>MATLAB constants</a:t>
            </a:r>
          </a:p>
        </p:txBody>
      </p:sp>
      <mc:AlternateContent xmlns:mc="http://schemas.openxmlformats.org/markup-compatibility/2006" xmlns:a14="http://schemas.microsoft.com/office/drawing/2010/main">
        <mc:Choice Requires="a14">
          <p:sp>
            <p:nvSpPr>
              <p:cNvPr id="406" name="Built in mathematical constants include:…"/>
              <p:cNvSpPr txBox="1">
                <a:spLocks noGrp="1"/>
              </p:cNvSpPr>
              <p:nvPr>
                <p:ph type="body" idx="1"/>
              </p:nvPr>
            </p:nvSpPr>
            <p:spPr>
              <a:xfrm>
                <a:off x="952500" y="2597150"/>
                <a:ext cx="11404997" cy="6286500"/>
              </a:xfrm>
              <a:prstGeom prst="rect">
                <a:avLst/>
              </a:prstGeom>
            </p:spPr>
            <p:txBody>
              <a:bodyPr/>
              <a:lstStyle/>
              <a:p>
                <a:pPr marL="413384" indent="-413384" defTabSz="543305">
                  <a:spcBef>
                    <a:spcPts val="3900"/>
                  </a:spcBef>
                  <a:defRPr sz="2976"/>
                </a:pPr>
                <a:r>
                  <a:t>Built in mathematical constants include:</a:t>
                </a:r>
              </a:p>
              <a:p>
                <a:pPr marL="826769" lvl="1" indent="-413384" defTabSz="543305">
                  <a:spcBef>
                    <a:spcPts val="3900"/>
                  </a:spcBef>
                  <a:defRPr sz="2976"/>
                </a:pPr>
                <a:r>
                  <a:rPr>
                    <a:latin typeface="Andale Mono"/>
                    <a:ea typeface="Andale Mono"/>
                    <a:cs typeface="Andale Mono"/>
                    <a:sym typeface="Andale Mono"/>
                  </a:rPr>
                  <a:t>pi</a:t>
                </a:r>
                <a:r>
                  <a:t> = 3.1415926535…..</a:t>
                </a:r>
              </a:p>
              <a:p>
                <a:pPr marL="826769" lvl="1" indent="-413384" defTabSz="543305">
                  <a:spcBef>
                    <a:spcPts val="3900"/>
                  </a:spcBef>
                  <a:defRPr sz="2976"/>
                </a:pPr>
                <a:r>
                  <a:rPr>
                    <a:latin typeface="Andale Mono"/>
                    <a:ea typeface="Andale Mono"/>
                    <a:cs typeface="Andale Mono"/>
                    <a:sym typeface="Andale Mono"/>
                  </a:rPr>
                  <a:t>i</a:t>
                </a:r>
                <a:r>
                  <a:t> = </a:t>
                </a:r>
                <a14:m>
                  <m:oMath xmlns:m="http://schemas.openxmlformats.org/officeDocument/2006/math">
                    <m:rad>
                      <m:radPr>
                        <m:degHide m:val="on"/>
                        <m:ctrlPr>
                          <a:rPr sz="3250" i="1">
                            <a:solidFill>
                              <a:srgbClr val="000000"/>
                            </a:solidFill>
                            <a:latin typeface="Cambria Math" panose="02040503050406030204" pitchFamily="18" charset="0"/>
                          </a:rPr>
                        </m:ctrlPr>
                      </m:radPr>
                      <m:deg/>
                      <m:e>
                        <m:r>
                          <a:rPr sz="3250" i="1">
                            <a:solidFill>
                              <a:srgbClr val="000000"/>
                            </a:solidFill>
                            <a:latin typeface="Cambria Math" panose="02040503050406030204" pitchFamily="18" charset="0"/>
                          </a:rPr>
                          <m:t>−1</m:t>
                        </m:r>
                      </m:e>
                    </m:rad>
                  </m:oMath>
                </a14:m>
                <a:endParaRPr/>
              </a:p>
              <a:p>
                <a:pPr marL="826769" lvl="1" indent="-413384" defTabSz="543305">
                  <a:spcBef>
                    <a:spcPts val="3900"/>
                  </a:spcBef>
                  <a:defRPr sz="2976"/>
                </a:pPr>
                <a:r>
                  <a:rPr>
                    <a:latin typeface="Andale Mono"/>
                    <a:ea typeface="Andale Mono"/>
                    <a:cs typeface="Andale Mono"/>
                    <a:sym typeface="Andale Mono"/>
                  </a:rPr>
                  <a:t>j</a:t>
                </a:r>
                <a:r>
                  <a:t> = </a:t>
                </a:r>
                <a14:m>
                  <m:oMath xmlns:m="http://schemas.openxmlformats.org/officeDocument/2006/math">
                    <m:rad>
                      <m:radPr>
                        <m:degHide m:val="on"/>
                        <m:ctrlPr>
                          <a:rPr sz="3250" i="1">
                            <a:solidFill>
                              <a:srgbClr val="000000"/>
                            </a:solidFill>
                            <a:latin typeface="Cambria Math" panose="02040503050406030204" pitchFamily="18" charset="0"/>
                          </a:rPr>
                        </m:ctrlPr>
                      </m:radPr>
                      <m:deg/>
                      <m:e>
                        <m:r>
                          <a:rPr sz="3250" i="1">
                            <a:solidFill>
                              <a:srgbClr val="000000"/>
                            </a:solidFill>
                            <a:latin typeface="Cambria Math" panose="02040503050406030204" pitchFamily="18" charset="0"/>
                          </a:rPr>
                          <m:t>−1</m:t>
                        </m:r>
                      </m:e>
                    </m:rad>
                  </m:oMath>
                </a14:m>
                <a:endParaRPr/>
              </a:p>
              <a:p>
                <a:pPr marL="826769" lvl="1" indent="-413384" defTabSz="543305">
                  <a:spcBef>
                    <a:spcPts val="3900"/>
                  </a:spcBef>
                  <a:defRPr sz="2976"/>
                </a:pPr>
                <a:r>
                  <a:rPr>
                    <a:latin typeface="Andale Mono"/>
                    <a:ea typeface="Andale Mono"/>
                    <a:cs typeface="Andale Mono"/>
                    <a:sym typeface="Andale Mono"/>
                  </a:rPr>
                  <a:t>inf</a:t>
                </a:r>
                <a:r>
                  <a:t> = </a:t>
                </a:r>
                <a14:m>
                  <m:oMath xmlns:m="http://schemas.openxmlformats.org/officeDocument/2006/math">
                    <m:r>
                      <a:rPr sz="3250" i="1">
                        <a:solidFill>
                          <a:srgbClr val="000000"/>
                        </a:solidFill>
                        <a:latin typeface="Cambria Math" panose="02040503050406030204" pitchFamily="18" charset="0"/>
                      </a:rPr>
                      <m:t>∞</m:t>
                    </m:r>
                  </m:oMath>
                </a14:m>
                <a:endParaRPr/>
              </a:p>
              <a:p>
                <a:pPr marL="826769" lvl="1" indent="-413384" defTabSz="543305">
                  <a:spcBef>
                    <a:spcPts val="3900"/>
                  </a:spcBef>
                  <a:defRPr sz="2976"/>
                </a:pPr>
                <a:r>
                  <a:rPr>
                    <a:latin typeface="Andale Mono"/>
                    <a:ea typeface="Andale Mono"/>
                    <a:cs typeface="Andale Mono"/>
                    <a:sym typeface="Andale Mono"/>
                  </a:rPr>
                  <a:t>NaN</a:t>
                </a:r>
                <a:r>
                  <a:t> - “not a number”: result of undefined operation (e.g. 0/0)</a:t>
                </a:r>
              </a:p>
            </p:txBody>
          </p:sp>
        </mc:Choice>
        <mc:Fallback xmlns="">
          <p:sp>
            <p:nvSpPr>
              <p:cNvPr id="406" name="Built in mathematical constants include:…"/>
              <p:cNvSpPr txBox="1">
                <a:spLocks noGrp="1" noRot="1" noChangeAspect="1" noMove="1" noResize="1" noEditPoints="1" noAdjustHandles="1" noChangeArrowheads="1" noChangeShapeType="1" noTextEdit="1"/>
              </p:cNvSpPr>
              <p:nvPr>
                <p:ph type="body" idx="1"/>
              </p:nvPr>
            </p:nvSpPr>
            <p:spPr>
              <a:xfrm>
                <a:off x="952500" y="2597150"/>
                <a:ext cx="11404997" cy="6286500"/>
              </a:xfrm>
              <a:prstGeom prst="rect">
                <a:avLst/>
              </a:prstGeom>
              <a:blipFill>
                <a:blip r:embed="rId3"/>
                <a:stretch>
                  <a:fillRect l="-2670" r="-1224"/>
                </a:stretch>
              </a:blipFill>
            </p:spPr>
            <p:txBody>
              <a:bodyPr/>
              <a:lstStyle/>
              <a:p>
                <a:r>
                  <a:rPr lang="en-US">
                    <a:noFill/>
                  </a:rPr>
                  <a:t> </a:t>
                </a:r>
              </a:p>
            </p:txBody>
          </p:sp>
        </mc:Fallback>
      </mc:AlternateContent>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0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0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40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40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406">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406">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40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6" grpId="1" build="p" bldLvl="5"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 name="Built-in MATLAB Functions"/>
          <p:cNvSpPr>
            <a:spLocks noGrp="1"/>
          </p:cNvSpPr>
          <p:nvPr>
            <p:ph type="title"/>
          </p:nvPr>
        </p:nvSpPr>
        <p:spPr>
          <a:prstGeom prst="rect">
            <a:avLst/>
          </a:prstGeom>
        </p:spPr>
        <p:txBody>
          <a:bodyPr>
            <a:normAutofit fontScale="90000"/>
          </a:bodyPr>
          <a:lstStyle>
            <a:lvl1pPr defTabSz="531622">
              <a:defRPr sz="7280"/>
            </a:lvl1pPr>
          </a:lstStyle>
          <a:p>
            <a:r>
              <a:t>Built-in MATLAB Functions</a:t>
            </a:r>
          </a:p>
        </p:txBody>
      </p:sp>
      <p:sp>
        <p:nvSpPr>
          <p:cNvPr id="411" name="There are a large number of predefined mathematical functions in MATLAB."/>
          <p:cNvSpPr>
            <a:spLocks noGrp="1"/>
          </p:cNvSpPr>
          <p:nvPr>
            <p:ph type="body" idx="1"/>
          </p:nvPr>
        </p:nvSpPr>
        <p:spPr>
          <a:xfrm>
            <a:off x="1259155" y="-187135"/>
            <a:ext cx="11099801" cy="6286501"/>
          </a:xfrm>
          <a:prstGeom prst="rect">
            <a:avLst/>
          </a:prstGeom>
        </p:spPr>
        <p:txBody>
          <a:bodyPr/>
          <a:lstStyle/>
          <a:p>
            <a:r>
              <a:t>There are a large number of predefined mathematical functions in MATLAB.</a:t>
            </a:r>
          </a:p>
        </p:txBody>
      </p:sp>
      <p:sp>
        <p:nvSpPr>
          <p:cNvPr id="412" name="Trigonometric Functions (all inputs are in radians):…"/>
          <p:cNvSpPr txBox="1"/>
          <p:nvPr/>
        </p:nvSpPr>
        <p:spPr>
          <a:xfrm>
            <a:off x="469570" y="4175214"/>
            <a:ext cx="5852161" cy="5080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a:latin typeface="Avenir Light"/>
                <a:ea typeface="Avenir Light"/>
                <a:cs typeface="Avenir Light"/>
                <a:sym typeface="Avenir Light"/>
              </a:defRPr>
            </a:pPr>
            <a:r>
              <a:rPr>
                <a:latin typeface="Avenir Heavy"/>
                <a:ea typeface="Avenir Heavy"/>
                <a:cs typeface="Avenir Heavy"/>
                <a:sym typeface="Avenir Heavy"/>
              </a:rPr>
              <a:t>Trigonometric Functions </a:t>
            </a:r>
            <a:r>
              <a:t>(all inputs are in radians):</a:t>
            </a:r>
          </a:p>
          <a:p>
            <a:pPr lvl="1" algn="l">
              <a:defRPr>
                <a:latin typeface="Avenir Light"/>
                <a:ea typeface="Avenir Light"/>
                <a:cs typeface="Avenir Light"/>
                <a:sym typeface="Avenir Light"/>
              </a:defRPr>
            </a:pPr>
            <a:r>
              <a:t>sin(x)	sine</a:t>
            </a:r>
          </a:p>
          <a:p>
            <a:pPr lvl="1" algn="l">
              <a:defRPr>
                <a:latin typeface="Avenir Light"/>
                <a:ea typeface="Avenir Light"/>
                <a:cs typeface="Avenir Light"/>
                <a:sym typeface="Avenir Light"/>
              </a:defRPr>
            </a:pPr>
            <a:r>
              <a:t>cos(x)	cosine</a:t>
            </a:r>
          </a:p>
          <a:p>
            <a:pPr lvl="1" algn="l">
              <a:defRPr>
                <a:latin typeface="Avenir Light"/>
                <a:ea typeface="Avenir Light"/>
                <a:cs typeface="Avenir Light"/>
                <a:sym typeface="Avenir Light"/>
              </a:defRPr>
            </a:pPr>
            <a:r>
              <a:t>tan(x)	tangent</a:t>
            </a:r>
          </a:p>
          <a:p>
            <a:pPr lvl="1" algn="l">
              <a:defRPr>
                <a:latin typeface="Avenir Light"/>
                <a:ea typeface="Avenir Light"/>
                <a:cs typeface="Avenir Light"/>
                <a:sym typeface="Avenir Light"/>
              </a:defRPr>
            </a:pPr>
            <a:r>
              <a:t>asin(x)	arcsine</a:t>
            </a:r>
          </a:p>
          <a:p>
            <a:pPr lvl="1" algn="l">
              <a:defRPr>
                <a:latin typeface="Avenir Light"/>
                <a:ea typeface="Avenir Light"/>
                <a:cs typeface="Avenir Light"/>
                <a:sym typeface="Avenir Light"/>
              </a:defRPr>
            </a:pPr>
            <a:r>
              <a:t>acos(x)	arccos</a:t>
            </a:r>
          </a:p>
          <a:p>
            <a:pPr lvl="1" algn="l">
              <a:defRPr>
                <a:latin typeface="Avenir Light"/>
                <a:ea typeface="Avenir Light"/>
                <a:cs typeface="Avenir Light"/>
                <a:sym typeface="Avenir Light"/>
              </a:defRPr>
            </a:pPr>
            <a:r>
              <a:t>atan(x)	arctan</a:t>
            </a:r>
          </a:p>
        </p:txBody>
      </p:sp>
      <p:sp>
        <p:nvSpPr>
          <p:cNvPr id="413" name="Other Math Functions…"/>
          <p:cNvSpPr txBox="1"/>
          <p:nvPr/>
        </p:nvSpPr>
        <p:spPr>
          <a:xfrm>
            <a:off x="6737043" y="4175214"/>
            <a:ext cx="6177281" cy="5080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a:latin typeface="Avenir Heavy"/>
                <a:ea typeface="Avenir Heavy"/>
                <a:cs typeface="Avenir Heavy"/>
                <a:sym typeface="Avenir Heavy"/>
              </a:defRPr>
            </a:pPr>
            <a:r>
              <a:t>Other Math Functions</a:t>
            </a:r>
          </a:p>
          <a:p>
            <a:pPr lvl="1" algn="l">
              <a:defRPr>
                <a:latin typeface="Avenir Light"/>
                <a:ea typeface="Avenir Light"/>
                <a:cs typeface="Avenir Light"/>
                <a:sym typeface="Avenir Light"/>
              </a:defRPr>
            </a:pPr>
            <a:r>
              <a:t>abs(x)	  absolute value</a:t>
            </a:r>
          </a:p>
          <a:p>
            <a:pPr lvl="1" algn="l">
              <a:defRPr>
                <a:latin typeface="Avenir Light"/>
                <a:ea typeface="Avenir Light"/>
                <a:cs typeface="Avenir Light"/>
                <a:sym typeface="Avenir Light"/>
              </a:defRPr>
            </a:pPr>
            <a:r>
              <a:t>exp(x)	  ex</a:t>
            </a:r>
          </a:p>
          <a:p>
            <a:pPr lvl="1" algn="l">
              <a:defRPr>
                <a:latin typeface="Avenir Light"/>
                <a:ea typeface="Avenir Light"/>
                <a:cs typeface="Avenir Light"/>
                <a:sym typeface="Avenir Light"/>
              </a:defRPr>
            </a:pPr>
            <a:r>
              <a:t>log(x)	  natural log of x</a:t>
            </a:r>
          </a:p>
          <a:p>
            <a:pPr lvl="1" algn="l">
              <a:defRPr>
                <a:latin typeface="Avenir Light"/>
                <a:ea typeface="Avenir Light"/>
                <a:cs typeface="Avenir Light"/>
                <a:sym typeface="Avenir Light"/>
              </a:defRPr>
            </a:pPr>
            <a:r>
              <a:t>mod(x,y)  mod function (remainder)</a:t>
            </a:r>
          </a:p>
          <a:p>
            <a:pPr lvl="1" algn="l">
              <a:defRPr>
                <a:latin typeface="Avenir Light"/>
                <a:ea typeface="Avenir Light"/>
                <a:cs typeface="Avenir Light"/>
                <a:sym typeface="Avenir Light"/>
              </a:defRPr>
            </a:pPr>
            <a:r>
              <a:t>sqrt(x)	  square root</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More Useful MATLAB Functions"/>
          <p:cNvSpPr>
            <a:spLocks noGrp="1"/>
          </p:cNvSpPr>
          <p:nvPr>
            <p:ph type="title"/>
          </p:nvPr>
        </p:nvSpPr>
        <p:spPr>
          <a:prstGeom prst="rect">
            <a:avLst/>
          </a:prstGeom>
        </p:spPr>
        <p:txBody>
          <a:bodyPr/>
          <a:lstStyle>
            <a:lvl1pPr defTabSz="443991">
              <a:defRPr sz="6080"/>
            </a:lvl1pPr>
          </a:lstStyle>
          <a:p>
            <a:r>
              <a:t>More Useful MATLAB Functions</a:t>
            </a:r>
          </a:p>
        </p:txBody>
      </p:sp>
      <p:sp>
        <p:nvSpPr>
          <p:cNvPr id="416" name="max(A)  returns the max value in A…"/>
          <p:cNvSpPr>
            <a:spLocks noGrp="1"/>
          </p:cNvSpPr>
          <p:nvPr>
            <p:ph type="body" idx="1"/>
          </p:nvPr>
        </p:nvSpPr>
        <p:spPr>
          <a:xfrm>
            <a:off x="952500" y="2294477"/>
            <a:ext cx="11099800" cy="7117161"/>
          </a:xfrm>
          <a:prstGeom prst="rect">
            <a:avLst/>
          </a:prstGeom>
        </p:spPr>
        <p:txBody>
          <a:bodyPr/>
          <a:lstStyle/>
          <a:p>
            <a:pPr marL="395604" indent="-395604" defTabSz="519937">
              <a:spcBef>
                <a:spcPts val="700"/>
              </a:spcBef>
              <a:defRPr sz="2848"/>
            </a:pPr>
            <a:r>
              <a:t>max(A)		returns the max value in A</a:t>
            </a:r>
          </a:p>
          <a:p>
            <a:pPr marL="395604" indent="-395604" defTabSz="519937">
              <a:spcBef>
                <a:spcPts val="700"/>
              </a:spcBef>
              <a:defRPr sz="2848"/>
            </a:pPr>
            <a:r>
              <a:t>min(A)		returns the min value in A</a:t>
            </a:r>
          </a:p>
          <a:p>
            <a:pPr marL="395604" indent="-395604" defTabSz="519937">
              <a:spcBef>
                <a:spcPts val="700"/>
              </a:spcBef>
              <a:defRPr sz="2848"/>
            </a:pPr>
            <a:r>
              <a:t>sum(A)		sums all the values in A</a:t>
            </a:r>
          </a:p>
          <a:p>
            <a:pPr marL="395604" indent="-395604" defTabSz="519937">
              <a:spcBef>
                <a:spcPts val="700"/>
              </a:spcBef>
              <a:defRPr sz="2848"/>
            </a:pPr>
            <a:r>
              <a:t>For max( ), min( ), and sum( ):</a:t>
            </a:r>
          </a:p>
          <a:p>
            <a:pPr marL="791209" lvl="1" indent="-395604" defTabSz="519937">
              <a:spcBef>
                <a:spcPts val="700"/>
              </a:spcBef>
              <a:defRPr sz="2848"/>
            </a:pPr>
            <a:r>
              <a:t>If A is a vector, returns a scalar.</a:t>
            </a:r>
          </a:p>
          <a:p>
            <a:pPr marL="791209" lvl="1" indent="-395604" defTabSz="519937">
              <a:spcBef>
                <a:spcPts val="700"/>
              </a:spcBef>
              <a:defRPr sz="2848"/>
            </a:pPr>
            <a:r>
              <a:t>If A is a matrix, returns a vector of column maxs/mins/sums.</a:t>
            </a:r>
          </a:p>
          <a:p>
            <a:pPr marL="395604" indent="-395604" defTabSz="519937">
              <a:spcBef>
                <a:spcPts val="700"/>
              </a:spcBef>
              <a:defRPr sz="2848"/>
            </a:pPr>
            <a:r>
              <a:t>ceil(x)		Rounds up (ceiling)</a:t>
            </a:r>
          </a:p>
          <a:p>
            <a:pPr marL="395604" indent="-395604" defTabSz="519937">
              <a:spcBef>
                <a:spcPts val="700"/>
              </a:spcBef>
              <a:defRPr sz="2848"/>
            </a:pPr>
            <a:r>
              <a:t>floor(x)		Rounds down</a:t>
            </a:r>
          </a:p>
          <a:p>
            <a:pPr marL="395604" indent="-395604" defTabSz="519937">
              <a:spcBef>
                <a:spcPts val="700"/>
              </a:spcBef>
              <a:defRPr sz="2848"/>
            </a:pPr>
            <a:r>
              <a:t>fix(x)			Rounds towards zero</a:t>
            </a:r>
          </a:p>
          <a:p>
            <a:pPr marL="395604" indent="-395604" defTabSz="519937">
              <a:spcBef>
                <a:spcPts val="700"/>
              </a:spcBef>
              <a:defRPr sz="2848"/>
            </a:pPr>
            <a:r>
              <a:t>round(x)		Rounds to nearest integer</a:t>
            </a:r>
          </a:p>
          <a:p>
            <a:pPr marL="395604" indent="-395604" defTabSz="519937">
              <a:spcBef>
                <a:spcPts val="700"/>
              </a:spcBef>
              <a:defRPr sz="2848"/>
            </a:pPr>
            <a:r>
              <a:t>input(‘Message’)	Prompts for user input using ‘Message’</a:t>
            </a:r>
          </a:p>
          <a:p>
            <a:pPr marL="395604" indent="-395604" defTabSz="519937">
              <a:spcBef>
                <a:spcPts val="700"/>
              </a:spcBef>
              <a:defRPr sz="2848"/>
            </a:pPr>
            <a:r>
              <a:t>There are many, many others…</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 name="Next lecture"/>
          <p:cNvSpPr>
            <a:spLocks noGrp="1"/>
          </p:cNvSpPr>
          <p:nvPr>
            <p:ph type="title"/>
          </p:nvPr>
        </p:nvSpPr>
        <p:spPr>
          <a:prstGeom prst="rect">
            <a:avLst/>
          </a:prstGeom>
        </p:spPr>
        <p:txBody>
          <a:bodyPr/>
          <a:lstStyle/>
          <a:p>
            <a:r>
              <a:t>Next lecture</a:t>
            </a:r>
          </a:p>
        </p:txBody>
      </p:sp>
      <p:sp>
        <p:nvSpPr>
          <p:cNvPr id="421" name="MATLAB: Vectors, Matrices and Functions"/>
          <p:cNvSpPr>
            <a:spLocks noGrp="1"/>
          </p:cNvSpPr>
          <p:nvPr>
            <p:ph type="body" idx="1"/>
          </p:nvPr>
        </p:nvSpPr>
        <p:spPr>
          <a:xfrm>
            <a:off x="952500" y="2597150"/>
            <a:ext cx="11099800" cy="6286500"/>
          </a:xfrm>
          <a:prstGeom prst="rect">
            <a:avLst/>
          </a:prstGeom>
        </p:spPr>
        <p:txBody>
          <a:bodyPr/>
          <a:lstStyle/>
          <a:p>
            <a:r>
              <a:t>MATLAB: Vectors, Matrices and Functions</a:t>
            </a:r>
            <a:br/>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Title 1"/>
          <p:cNvSpPr txBox="1">
            <a:spLocks noGrp="1"/>
          </p:cNvSpPr>
          <p:nvPr>
            <p:ph type="title"/>
          </p:nvPr>
        </p:nvSpPr>
        <p:spPr>
          <a:prstGeom prst="rect">
            <a:avLst/>
          </a:prstGeom>
        </p:spPr>
        <p:txBody>
          <a:bodyPr/>
          <a:lstStyle/>
          <a:p>
            <a:r>
              <a:t>What is ENGR 151?</a:t>
            </a:r>
          </a:p>
        </p:txBody>
      </p:sp>
      <p:pic>
        <p:nvPicPr>
          <p:cNvPr id="166" name="Elmer-pump-heatequation.png" descr="Elmer-pump-heatequation.png"/>
          <p:cNvPicPr>
            <a:picLocks noChangeAspect="1"/>
          </p:cNvPicPr>
          <p:nvPr/>
        </p:nvPicPr>
        <p:blipFill>
          <a:blip r:embed="rId3"/>
          <a:stretch>
            <a:fillRect/>
          </a:stretch>
        </p:blipFill>
        <p:spPr>
          <a:xfrm>
            <a:off x="8284934" y="3549379"/>
            <a:ext cx="4926338" cy="3854859"/>
          </a:xfrm>
          <a:prstGeom prst="rect">
            <a:avLst/>
          </a:prstGeom>
          <a:ln w="12700">
            <a:miter lim="400000"/>
          </a:ln>
        </p:spPr>
      </p:pic>
      <p:sp>
        <p:nvSpPr>
          <p:cNvPr id="167" name="Content Placeholder 2"/>
          <p:cNvSpPr txBox="1">
            <a:spLocks noGrp="1"/>
          </p:cNvSpPr>
          <p:nvPr>
            <p:ph type="body" idx="1"/>
          </p:nvPr>
        </p:nvSpPr>
        <p:spPr>
          <a:xfrm>
            <a:off x="627806" y="2597150"/>
            <a:ext cx="9759101" cy="6286500"/>
          </a:xfrm>
          <a:prstGeom prst="rect">
            <a:avLst/>
          </a:prstGeom>
        </p:spPr>
        <p:txBody>
          <a:bodyPr/>
          <a:lstStyle/>
          <a:p>
            <a:pPr marL="302684" indent="-302684">
              <a:spcBef>
                <a:spcPts val="9000"/>
              </a:spcBef>
            </a:pPr>
            <a:r>
              <a:t>  ENGR 151 is a class about </a:t>
            </a:r>
            <a:r>
              <a:rPr>
                <a:solidFill>
                  <a:schemeClr val="accent5">
                    <a:hueOff val="-82419"/>
                    <a:satOff val="-9513"/>
                    <a:lumOff val="-16343"/>
                  </a:schemeClr>
                </a:solidFill>
                <a:latin typeface="Avenir Heavy"/>
                <a:ea typeface="Avenir Heavy"/>
                <a:cs typeface="Avenir Heavy"/>
                <a:sym typeface="Avenir Heavy"/>
              </a:rPr>
              <a:t>solving real world problems</a:t>
            </a:r>
            <a:r>
              <a:t> by </a:t>
            </a:r>
            <a:r>
              <a:rPr>
                <a:solidFill>
                  <a:schemeClr val="accent5">
                    <a:hueOff val="-82419"/>
                    <a:satOff val="-9513"/>
                    <a:lumOff val="-16343"/>
                  </a:schemeClr>
                </a:solidFill>
                <a:latin typeface="Avenir Heavy"/>
                <a:ea typeface="Avenir Heavy"/>
                <a:cs typeface="Avenir Heavy"/>
                <a:sym typeface="Avenir Heavy"/>
              </a:rPr>
              <a:t>programming computers</a:t>
            </a:r>
            <a:r>
              <a:t>.</a:t>
            </a:r>
          </a:p>
          <a:p>
            <a:pPr marL="314325" indent="-314325">
              <a:defRPr sz="3600"/>
            </a:pPr>
            <a:r>
              <a:t>  This is a course for everyone:</a:t>
            </a:r>
          </a:p>
          <a:p>
            <a:pPr marL="755650" lvl="1" indent="-311150"/>
            <a:r>
              <a:t>  We assume no prior programming experience</a:t>
            </a:r>
          </a:p>
          <a:p>
            <a:pPr marL="755650" lvl="1" indent="-311150"/>
            <a:r>
              <a:t> BUT… compared to ENGR101, we will move faster and include more advanced topics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167">
                                            <p:txEl>
                                              <p:pRg st="2" end="2"/>
                                            </p:txEl>
                                          </p:spTgt>
                                        </p:tgtEl>
                                        <p:attrNameLst>
                                          <p:attrName>style.visibility</p:attrName>
                                        </p:attrNameLst>
                                      </p:cBhvr>
                                      <p:to>
                                        <p:strVal val="visible"/>
                                      </p:to>
                                    </p:set>
                                    <p:animEffect transition="in" filter="fade">
                                      <p:cBhvr>
                                        <p:cTn id="7" dur="500"/>
                                        <p:tgtEl>
                                          <p:spTgt spid="167">
                                            <p:txEl>
                                              <p:pRg st="2" end="2"/>
                                            </p:txEl>
                                          </p:spTgt>
                                        </p:tgtEl>
                                      </p:cBhvr>
                                    </p:animEffect>
                                  </p:childTnLst>
                                </p:cTn>
                              </p:par>
                            </p:childTnLst>
                          </p:cTn>
                        </p:par>
                        <p:par>
                          <p:cTn id="8" fill="hold">
                            <p:stCondLst>
                              <p:cond delay="500"/>
                            </p:stCondLst>
                            <p:childTnLst>
                              <p:par>
                                <p:cTn id="9" presetID="10" presetClass="entr" fill="hold" grpId="1" nodeType="afterEffect">
                                  <p:stCondLst>
                                    <p:cond delay="0"/>
                                  </p:stCondLst>
                                  <p:iterate>
                                    <p:tmAbs val="0"/>
                                  </p:iterate>
                                  <p:childTnLst>
                                    <p:set>
                                      <p:cBhvr>
                                        <p:cTn id="10" fill="hold"/>
                                        <p:tgtEl>
                                          <p:spTgt spid="167">
                                            <p:txEl>
                                              <p:pRg st="3" end="3"/>
                                            </p:txEl>
                                          </p:spTgt>
                                        </p:tgtEl>
                                        <p:attrNameLst>
                                          <p:attrName>style.visibility</p:attrName>
                                        </p:attrNameLst>
                                      </p:cBhvr>
                                      <p:to>
                                        <p:strVal val="visible"/>
                                      </p:to>
                                    </p:set>
                                    <p:animEffect transition="in" filter="fade">
                                      <p:cBhvr>
                                        <p:cTn id="11" dur="500"/>
                                        <p:tgtEl>
                                          <p:spTgt spid="1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1" build="p" bldLvl="5"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Acknowledgement"/>
          <p:cNvSpPr txBox="1">
            <a:spLocks noGrp="1"/>
          </p:cNvSpPr>
          <p:nvPr>
            <p:ph type="title"/>
          </p:nvPr>
        </p:nvSpPr>
        <p:spPr>
          <a:prstGeom prst="rect">
            <a:avLst/>
          </a:prstGeom>
        </p:spPr>
        <p:txBody>
          <a:bodyPr/>
          <a:lstStyle/>
          <a:p>
            <a:r>
              <a:t>Acknowledgement</a:t>
            </a:r>
          </a:p>
        </p:txBody>
      </p:sp>
      <p:sp>
        <p:nvSpPr>
          <p:cNvPr id="182" name="The lectures, labs and projects in this course are heavily based on those taught by Prof. Alec Thomas in the past few years. Creation of such materials involves tremendous amount of work, which is highly acknowledged by the current teaching team."/>
          <p:cNvSpPr txBox="1">
            <a:spLocks noGrp="1"/>
          </p:cNvSpPr>
          <p:nvPr>
            <p:ph type="body" idx="1"/>
          </p:nvPr>
        </p:nvSpPr>
        <p:spPr>
          <a:prstGeom prst="rect">
            <a:avLst/>
          </a:prstGeom>
        </p:spPr>
        <p:txBody>
          <a:bodyPr/>
          <a:lstStyle/>
          <a:p>
            <a:r>
              <a:t>The lectures, labs and projects in this course are heavily based on those taught by Prof. Alec Thomas in the past few years. Creation of such materials involves tremendous amount of work, which is highly acknowledged by the current teaching team.</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Languages we will use"/>
          <p:cNvSpPr>
            <a:spLocks noGrp="1"/>
          </p:cNvSpPr>
          <p:nvPr>
            <p:ph type="title"/>
          </p:nvPr>
        </p:nvSpPr>
        <p:spPr>
          <a:prstGeom prst="rect">
            <a:avLst/>
          </a:prstGeom>
        </p:spPr>
        <p:txBody>
          <a:bodyPr/>
          <a:lstStyle/>
          <a:p>
            <a:r>
              <a:t>Languages we will use</a:t>
            </a:r>
          </a:p>
        </p:txBody>
      </p:sp>
      <p:sp>
        <p:nvSpPr>
          <p:cNvPr id="185" name="C++ is a very popular general-purpose compiled language that can be used for all aspects of computing. It is a language to use to learn lower level operations of a computer.…"/>
          <p:cNvSpPr>
            <a:spLocks noGrp="1"/>
          </p:cNvSpPr>
          <p:nvPr>
            <p:ph type="body" idx="1"/>
          </p:nvPr>
        </p:nvSpPr>
        <p:spPr>
          <a:xfrm>
            <a:off x="2853328" y="2865084"/>
            <a:ext cx="9944841" cy="5750632"/>
          </a:xfrm>
          <a:prstGeom prst="rect">
            <a:avLst/>
          </a:prstGeom>
        </p:spPr>
        <p:txBody>
          <a:bodyPr/>
          <a:lstStyle/>
          <a:p>
            <a:r>
              <a:rPr>
                <a:solidFill>
                  <a:schemeClr val="accent5">
                    <a:hueOff val="-82419"/>
                    <a:satOff val="-9513"/>
                    <a:lumOff val="-16343"/>
                  </a:schemeClr>
                </a:solidFill>
                <a:latin typeface="Avenir Heavy"/>
                <a:ea typeface="Avenir Heavy"/>
                <a:cs typeface="Avenir Heavy"/>
                <a:sym typeface="Avenir Heavy"/>
              </a:rPr>
              <a:t>C++</a:t>
            </a:r>
            <a:r>
              <a:t> is a very popular general-purpose</a:t>
            </a:r>
            <a:r>
              <a:rPr>
                <a:latin typeface="Avenir Heavy"/>
                <a:ea typeface="Avenir Heavy"/>
                <a:cs typeface="Avenir Heavy"/>
                <a:sym typeface="Avenir Heavy"/>
              </a:rPr>
              <a:t> compiled language</a:t>
            </a:r>
            <a:r>
              <a:t> that can be used for all aspects of computing. It is a language to use to learn lower level operations of a computer. </a:t>
            </a:r>
          </a:p>
          <a:p>
            <a:r>
              <a:rPr>
                <a:solidFill>
                  <a:schemeClr val="accent5">
                    <a:hueOff val="-82419"/>
                    <a:satOff val="-9513"/>
                    <a:lumOff val="-16343"/>
                  </a:schemeClr>
                </a:solidFill>
                <a:latin typeface="Avenir Heavy"/>
                <a:ea typeface="Avenir Heavy"/>
                <a:cs typeface="Avenir Heavy"/>
                <a:sym typeface="Avenir Heavy"/>
              </a:rPr>
              <a:t>MATLAB</a:t>
            </a:r>
            <a:r>
              <a:t> is a high-level </a:t>
            </a:r>
            <a:r>
              <a:rPr>
                <a:latin typeface="Avenir Heavy"/>
                <a:ea typeface="Avenir Heavy"/>
                <a:cs typeface="Avenir Heavy"/>
                <a:sym typeface="Avenir Heavy"/>
              </a:rPr>
              <a:t>interpreted language</a:t>
            </a:r>
            <a:r>
              <a:t> that is suited for many scientific and engineering applications. It also provides graphical output with a minimum of effort. </a:t>
            </a:r>
          </a:p>
        </p:txBody>
      </p:sp>
      <p:pic>
        <p:nvPicPr>
          <p:cNvPr id="186" name="Image" descr="Image"/>
          <p:cNvPicPr>
            <a:picLocks noChangeAspect="1"/>
          </p:cNvPicPr>
          <p:nvPr/>
        </p:nvPicPr>
        <p:blipFill>
          <a:blip r:embed="rId3"/>
          <a:stretch>
            <a:fillRect/>
          </a:stretch>
        </p:blipFill>
        <p:spPr>
          <a:xfrm>
            <a:off x="419112" y="3445973"/>
            <a:ext cx="1901458" cy="2139140"/>
          </a:xfrm>
          <a:prstGeom prst="rect">
            <a:avLst/>
          </a:prstGeom>
          <a:ln w="12700">
            <a:miter lim="400000"/>
          </a:ln>
        </p:spPr>
      </p:pic>
      <p:pic>
        <p:nvPicPr>
          <p:cNvPr id="187" name="Image" descr="Image"/>
          <p:cNvPicPr>
            <a:picLocks noChangeAspect="1"/>
          </p:cNvPicPr>
          <p:nvPr/>
        </p:nvPicPr>
        <p:blipFill>
          <a:blip r:embed="rId4"/>
          <a:stretch>
            <a:fillRect/>
          </a:stretch>
        </p:blipFill>
        <p:spPr>
          <a:xfrm>
            <a:off x="419112" y="6338380"/>
            <a:ext cx="1901458" cy="1708906"/>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Basic structure of ENGR151"/>
          <p:cNvSpPr>
            <a:spLocks noGrp="1"/>
          </p:cNvSpPr>
          <p:nvPr>
            <p:ph type="title"/>
          </p:nvPr>
        </p:nvSpPr>
        <p:spPr>
          <a:prstGeom prst="rect">
            <a:avLst/>
          </a:prstGeom>
        </p:spPr>
        <p:txBody>
          <a:bodyPr/>
          <a:lstStyle>
            <a:lvl1pPr defTabSz="508254">
              <a:defRPr sz="6960"/>
            </a:lvl1pPr>
          </a:lstStyle>
          <a:p>
            <a:r>
              <a:t>Basic structure of ENGR151</a:t>
            </a:r>
          </a:p>
        </p:txBody>
      </p:sp>
      <p:grpSp>
        <p:nvGrpSpPr>
          <p:cNvPr id="196" name="Group"/>
          <p:cNvGrpSpPr/>
          <p:nvPr/>
        </p:nvGrpSpPr>
        <p:grpSpPr>
          <a:xfrm>
            <a:off x="723247" y="2314606"/>
            <a:ext cx="11558306" cy="2159001"/>
            <a:chOff x="0" y="0"/>
            <a:chExt cx="11558305" cy="2159000"/>
          </a:xfrm>
        </p:grpSpPr>
        <p:sp>
          <p:nvSpPr>
            <p:cNvPr id="192" name="Rounded Rectangle"/>
            <p:cNvSpPr/>
            <p:nvPr/>
          </p:nvSpPr>
          <p:spPr>
            <a:xfrm>
              <a:off x="0" y="0"/>
              <a:ext cx="11558306" cy="2159000"/>
            </a:xfrm>
            <a:prstGeom prst="roundRect">
              <a:avLst>
                <a:gd name="adj" fmla="val 15000"/>
              </a:avLst>
            </a:prstGeom>
            <a:solidFill>
              <a:schemeClr val="accent1">
                <a:lumOff val="-13575"/>
              </a:schemeClr>
            </a:solidFill>
            <a:ln w="12700" cap="flat">
              <a:noFill/>
              <a:miter lim="400000"/>
            </a:ln>
            <a:effectLst/>
          </p:spPr>
          <p:txBody>
            <a:bodyPr wrap="square" lIns="50800" tIns="50800" rIns="50800" bIns="50800" numCol="1" anchor="ctr">
              <a:noAutofit/>
            </a:bodyPr>
            <a:lstStyle/>
            <a:p>
              <a:pPr>
                <a:defRPr sz="2200">
                  <a:solidFill>
                    <a:srgbClr val="FFFFFF"/>
                  </a:solidFill>
                  <a:latin typeface="+mn-lt"/>
                  <a:ea typeface="+mn-ea"/>
                  <a:cs typeface="+mn-cs"/>
                  <a:sym typeface="Helvetica Neue Medium"/>
                </a:defRPr>
              </a:pPr>
              <a:endParaRPr/>
            </a:p>
          </p:txBody>
        </p:sp>
        <p:sp>
          <p:nvSpPr>
            <p:cNvPr id="193" name="Introduction to programming with MATLAB"/>
            <p:cNvSpPr txBox="1"/>
            <p:nvPr/>
          </p:nvSpPr>
          <p:spPr>
            <a:xfrm>
              <a:off x="3955901" y="406400"/>
              <a:ext cx="5965018" cy="1346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defRPr>
                  <a:solidFill>
                    <a:srgbClr val="FFFFFF"/>
                  </a:solidFill>
                </a:defRPr>
              </a:lvl1pPr>
            </a:lstStyle>
            <a:p>
              <a:r>
                <a:t>Introduction to programming with MATLAB</a:t>
              </a:r>
            </a:p>
          </p:txBody>
        </p:sp>
        <p:pic>
          <p:nvPicPr>
            <p:cNvPr id="194" name="Image" descr="Image"/>
            <p:cNvPicPr>
              <a:picLocks noChangeAspect="1"/>
            </p:cNvPicPr>
            <p:nvPr/>
          </p:nvPicPr>
          <p:blipFill>
            <a:blip r:embed="rId2"/>
            <a:srcRect l="2642" t="1912" r="2018" b="1616"/>
            <a:stretch>
              <a:fillRect/>
            </a:stretch>
          </p:blipFill>
          <p:spPr>
            <a:xfrm>
              <a:off x="9900184" y="490705"/>
              <a:ext cx="1294905" cy="1177590"/>
            </a:xfrm>
            <a:custGeom>
              <a:avLst/>
              <a:gdLst/>
              <a:ahLst/>
              <a:cxnLst>
                <a:cxn ang="0">
                  <a:pos x="wd2" y="hd2"/>
                </a:cxn>
                <a:cxn ang="5400000">
                  <a:pos x="wd2" y="hd2"/>
                </a:cxn>
                <a:cxn ang="10800000">
                  <a:pos x="wd2" y="hd2"/>
                </a:cxn>
                <a:cxn ang="16200000">
                  <a:pos x="wd2" y="hd2"/>
                </a:cxn>
              </a:cxnLst>
              <a:rect l="0" t="0" r="r" b="b"/>
              <a:pathLst>
                <a:path w="21525" h="21432" extrusionOk="0">
                  <a:moveTo>
                    <a:pt x="14334" y="21"/>
                  </a:moveTo>
                  <a:cubicBezTo>
                    <a:pt x="13809" y="157"/>
                    <a:pt x="13189" y="961"/>
                    <a:pt x="12230" y="2614"/>
                  </a:cubicBezTo>
                  <a:cubicBezTo>
                    <a:pt x="11101" y="4559"/>
                    <a:pt x="9778" y="5976"/>
                    <a:pt x="8548" y="6551"/>
                  </a:cubicBezTo>
                  <a:cubicBezTo>
                    <a:pt x="7946" y="6833"/>
                    <a:pt x="7243" y="7448"/>
                    <a:pt x="6688" y="8176"/>
                  </a:cubicBezTo>
                  <a:cubicBezTo>
                    <a:pt x="5869" y="9250"/>
                    <a:pt x="5553" y="9447"/>
                    <a:pt x="2967" y="10574"/>
                  </a:cubicBezTo>
                  <a:cubicBezTo>
                    <a:pt x="1415" y="11250"/>
                    <a:pt x="85" y="11869"/>
                    <a:pt x="5" y="11946"/>
                  </a:cubicBezTo>
                  <a:cubicBezTo>
                    <a:pt x="-75" y="12023"/>
                    <a:pt x="828" y="12844"/>
                    <a:pt x="2017" y="13774"/>
                  </a:cubicBezTo>
                  <a:cubicBezTo>
                    <a:pt x="4027" y="15345"/>
                    <a:pt x="4237" y="15453"/>
                    <a:pt x="4999" y="15319"/>
                  </a:cubicBezTo>
                  <a:cubicBezTo>
                    <a:pt x="5722" y="15193"/>
                    <a:pt x="5903" y="15266"/>
                    <a:pt x="6530" y="15933"/>
                  </a:cubicBezTo>
                  <a:cubicBezTo>
                    <a:pt x="7167" y="16611"/>
                    <a:pt x="7902" y="18118"/>
                    <a:pt x="8852" y="20679"/>
                  </a:cubicBezTo>
                  <a:cubicBezTo>
                    <a:pt x="9159" y="21508"/>
                    <a:pt x="9210" y="21540"/>
                    <a:pt x="9775" y="21307"/>
                  </a:cubicBezTo>
                  <a:cubicBezTo>
                    <a:pt x="10901" y="20844"/>
                    <a:pt x="11943" y="19875"/>
                    <a:pt x="13648" y="17703"/>
                  </a:cubicBezTo>
                  <a:cubicBezTo>
                    <a:pt x="16533" y="14029"/>
                    <a:pt x="17556" y="13832"/>
                    <a:pt x="20140" y="16432"/>
                  </a:cubicBezTo>
                  <a:lnTo>
                    <a:pt x="21525" y="17833"/>
                  </a:lnTo>
                  <a:lnTo>
                    <a:pt x="20661" y="15428"/>
                  </a:lnTo>
                  <a:cubicBezTo>
                    <a:pt x="20183" y="14106"/>
                    <a:pt x="19173" y="11075"/>
                    <a:pt x="18418" y="8696"/>
                  </a:cubicBezTo>
                  <a:cubicBezTo>
                    <a:pt x="16986" y="4183"/>
                    <a:pt x="15821" y="1177"/>
                    <a:pt x="15231" y="462"/>
                  </a:cubicBezTo>
                  <a:cubicBezTo>
                    <a:pt x="14931" y="98"/>
                    <a:pt x="14649" y="-60"/>
                    <a:pt x="14334" y="21"/>
                  </a:cubicBezTo>
                  <a:close/>
                </a:path>
              </a:pathLst>
            </a:custGeom>
            <a:ln w="12700" cap="flat">
              <a:noFill/>
              <a:miter lim="400000"/>
            </a:ln>
            <a:effectLst/>
          </p:spPr>
        </p:pic>
        <p:sp>
          <p:nvSpPr>
            <p:cNvPr id="195" name="Part I…"/>
            <p:cNvSpPr txBox="1"/>
            <p:nvPr/>
          </p:nvSpPr>
          <p:spPr>
            <a:xfrm>
              <a:off x="197501" y="196850"/>
              <a:ext cx="2938641" cy="17653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p>
              <a:pPr>
                <a:defRPr>
                  <a:solidFill>
                    <a:srgbClr val="FFFFFF"/>
                  </a:solidFill>
                  <a:latin typeface="Avenir Heavy"/>
                  <a:ea typeface="Avenir Heavy"/>
                  <a:cs typeface="Avenir Heavy"/>
                  <a:sym typeface="Avenir Heavy"/>
                </a:defRPr>
              </a:pPr>
              <a:r>
                <a:t>Part I</a:t>
              </a:r>
            </a:p>
            <a:p>
              <a:pPr>
                <a:defRPr sz="3000">
                  <a:solidFill>
                    <a:srgbClr val="FFFFFF"/>
                  </a:solidFill>
                </a:defRPr>
              </a:pPr>
              <a:r>
                <a:t>(8 lectures / 4 laboratories)</a:t>
              </a:r>
            </a:p>
          </p:txBody>
        </p:sp>
      </p:grpSp>
      <p:grpSp>
        <p:nvGrpSpPr>
          <p:cNvPr id="201" name="Group"/>
          <p:cNvGrpSpPr/>
          <p:nvPr/>
        </p:nvGrpSpPr>
        <p:grpSpPr>
          <a:xfrm>
            <a:off x="723247" y="4660900"/>
            <a:ext cx="11558306" cy="2159000"/>
            <a:chOff x="0" y="0"/>
            <a:chExt cx="11558305" cy="2159000"/>
          </a:xfrm>
        </p:grpSpPr>
        <p:sp>
          <p:nvSpPr>
            <p:cNvPr id="197" name="Rounded Rectangle"/>
            <p:cNvSpPr/>
            <p:nvPr/>
          </p:nvSpPr>
          <p:spPr>
            <a:xfrm>
              <a:off x="0" y="0"/>
              <a:ext cx="11558306" cy="2159000"/>
            </a:xfrm>
            <a:prstGeom prst="roundRect">
              <a:avLst>
                <a:gd name="adj" fmla="val 15000"/>
              </a:avLst>
            </a:prstGeom>
            <a:solidFill>
              <a:schemeClr val="accent3">
                <a:hueOff val="362282"/>
                <a:satOff val="31803"/>
                <a:lumOff val="-18242"/>
              </a:schemeClr>
            </a:solidFill>
            <a:ln w="12700" cap="flat">
              <a:noFill/>
              <a:miter lim="400000"/>
            </a:ln>
            <a:effectLst/>
          </p:spPr>
          <p:txBody>
            <a:bodyPr wrap="square" lIns="50800" tIns="50800" rIns="50800" bIns="50800" numCol="1" anchor="ctr">
              <a:noAutofit/>
            </a:bodyPr>
            <a:lstStyle/>
            <a:p>
              <a:pPr>
                <a:defRPr sz="2200">
                  <a:solidFill>
                    <a:srgbClr val="FFFFFF"/>
                  </a:solidFill>
                  <a:latin typeface="+mn-lt"/>
                  <a:ea typeface="+mn-ea"/>
                  <a:cs typeface="+mn-cs"/>
                  <a:sym typeface="Helvetica Neue Medium"/>
                </a:defRPr>
              </a:pPr>
              <a:endParaRPr/>
            </a:p>
          </p:txBody>
        </p:sp>
        <p:sp>
          <p:nvSpPr>
            <p:cNvPr id="198" name="Introduction to programming with C++"/>
            <p:cNvSpPr txBox="1"/>
            <p:nvPr/>
          </p:nvSpPr>
          <p:spPr>
            <a:xfrm>
              <a:off x="4042993" y="406400"/>
              <a:ext cx="5790834" cy="1346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defRPr>
                  <a:solidFill>
                    <a:srgbClr val="FFFFFF"/>
                  </a:solidFill>
                </a:defRPr>
              </a:lvl1pPr>
            </a:lstStyle>
            <a:p>
              <a:r>
                <a:t>Introduction to programming with C++</a:t>
              </a:r>
            </a:p>
          </p:txBody>
        </p:sp>
        <p:pic>
          <p:nvPicPr>
            <p:cNvPr id="199" name="Image" descr="Image"/>
            <p:cNvPicPr>
              <a:picLocks noChangeAspect="1"/>
            </p:cNvPicPr>
            <p:nvPr/>
          </p:nvPicPr>
          <p:blipFill>
            <a:blip r:embed="rId3"/>
            <a:stretch>
              <a:fillRect/>
            </a:stretch>
          </p:blipFill>
          <p:spPr>
            <a:xfrm>
              <a:off x="9992876" y="504388"/>
              <a:ext cx="1109522" cy="1248212"/>
            </a:xfrm>
            <a:prstGeom prst="rect">
              <a:avLst/>
            </a:prstGeom>
            <a:ln w="12700" cap="flat">
              <a:noFill/>
              <a:miter lim="400000"/>
            </a:ln>
            <a:effectLst/>
          </p:spPr>
        </p:pic>
        <p:sp>
          <p:nvSpPr>
            <p:cNvPr id="200" name="Part II…"/>
            <p:cNvSpPr txBox="1"/>
            <p:nvPr/>
          </p:nvSpPr>
          <p:spPr>
            <a:xfrm>
              <a:off x="197501" y="98425"/>
              <a:ext cx="2810054" cy="17653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p>
              <a:pPr>
                <a:defRPr>
                  <a:solidFill>
                    <a:srgbClr val="FFFFFF"/>
                  </a:solidFill>
                  <a:latin typeface="Avenir Heavy"/>
                  <a:ea typeface="Avenir Heavy"/>
                  <a:cs typeface="Avenir Heavy"/>
                  <a:sym typeface="Avenir Heavy"/>
                </a:defRPr>
              </a:pPr>
              <a:r>
                <a:t>Part II</a:t>
              </a:r>
            </a:p>
            <a:p>
              <a:pPr>
                <a:defRPr sz="3000">
                  <a:solidFill>
                    <a:srgbClr val="FFFFFF"/>
                  </a:solidFill>
                </a:defRPr>
              </a:pPr>
              <a:r>
                <a:t>(8 lectures / 4 laboratories)</a:t>
              </a:r>
            </a:p>
          </p:txBody>
        </p:sp>
      </p:grpSp>
      <p:grpSp>
        <p:nvGrpSpPr>
          <p:cNvPr id="205" name="Group"/>
          <p:cNvGrpSpPr/>
          <p:nvPr/>
        </p:nvGrpSpPr>
        <p:grpSpPr>
          <a:xfrm>
            <a:off x="723247" y="7007193"/>
            <a:ext cx="11558306" cy="2159001"/>
            <a:chOff x="0" y="0"/>
            <a:chExt cx="11558305" cy="2159000"/>
          </a:xfrm>
        </p:grpSpPr>
        <p:sp>
          <p:nvSpPr>
            <p:cNvPr id="202" name="Rounded Rectangle"/>
            <p:cNvSpPr/>
            <p:nvPr/>
          </p:nvSpPr>
          <p:spPr>
            <a:xfrm>
              <a:off x="0" y="0"/>
              <a:ext cx="11558306" cy="2159000"/>
            </a:xfrm>
            <a:prstGeom prst="roundRect">
              <a:avLst>
                <a:gd name="adj" fmla="val 15000"/>
              </a:avLst>
            </a:prstGeom>
            <a:solidFill>
              <a:schemeClr val="accent4">
                <a:hueOff val="-1081314"/>
                <a:satOff val="4338"/>
                <a:lumOff val="-8931"/>
              </a:schemeClr>
            </a:solidFill>
            <a:ln w="12700" cap="flat">
              <a:noFill/>
              <a:miter lim="400000"/>
            </a:ln>
            <a:effectLst/>
          </p:spPr>
          <p:txBody>
            <a:bodyPr wrap="square" lIns="50800" tIns="50800" rIns="50800" bIns="50800" numCol="1" anchor="ctr">
              <a:noAutofit/>
            </a:bodyPr>
            <a:lstStyle/>
            <a:p>
              <a:pPr>
                <a:defRPr sz="2200">
                  <a:solidFill>
                    <a:srgbClr val="FFFFFF"/>
                  </a:solidFill>
                  <a:latin typeface="+mn-lt"/>
                  <a:ea typeface="+mn-ea"/>
                  <a:cs typeface="+mn-cs"/>
                  <a:sym typeface="Helvetica Neue Medium"/>
                </a:defRPr>
              </a:pPr>
              <a:endParaRPr/>
            </a:p>
          </p:txBody>
        </p:sp>
        <p:sp>
          <p:nvSpPr>
            <p:cNvPr id="203" name="Advanced projects involving C++ and MATLAB"/>
            <p:cNvSpPr txBox="1"/>
            <p:nvPr/>
          </p:nvSpPr>
          <p:spPr>
            <a:xfrm>
              <a:off x="4042993" y="406400"/>
              <a:ext cx="6404356" cy="1346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defRPr>
                  <a:solidFill>
                    <a:srgbClr val="FFFFFF"/>
                  </a:solidFill>
                </a:defRPr>
              </a:lvl1pPr>
            </a:lstStyle>
            <a:p>
              <a:r>
                <a:t>Advanced projects involving C++ and MATLAB</a:t>
              </a:r>
            </a:p>
          </p:txBody>
        </p:sp>
        <p:sp>
          <p:nvSpPr>
            <p:cNvPr id="204" name="Part III…"/>
            <p:cNvSpPr txBox="1"/>
            <p:nvPr/>
          </p:nvSpPr>
          <p:spPr>
            <a:xfrm>
              <a:off x="197501" y="196850"/>
              <a:ext cx="2810054" cy="17653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p>
              <a:pPr>
                <a:defRPr>
                  <a:solidFill>
                    <a:srgbClr val="FFFFFF"/>
                  </a:solidFill>
                  <a:latin typeface="Avenir Heavy"/>
                  <a:ea typeface="Avenir Heavy"/>
                  <a:cs typeface="Avenir Heavy"/>
                  <a:sym typeface="Avenir Heavy"/>
                </a:defRPr>
              </a:pPr>
              <a:r>
                <a:t>Part III</a:t>
              </a:r>
            </a:p>
            <a:p>
              <a:pPr>
                <a:defRPr sz="3000">
                  <a:solidFill>
                    <a:srgbClr val="FFFFFF"/>
                  </a:solidFill>
                </a:defRPr>
              </a:pPr>
              <a:r>
                <a:t>(8 lectures / 4 laboratories)</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0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1" animBg="1" advAuto="0"/>
      <p:bldP spid="201" grpId="2" animBg="1" advAuto="0"/>
      <p:bldP spid="205" grpId="3"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Philosophy of the Course"/>
          <p:cNvSpPr txBox="1">
            <a:spLocks noGrp="1"/>
          </p:cNvSpPr>
          <p:nvPr>
            <p:ph type="title"/>
          </p:nvPr>
        </p:nvSpPr>
        <p:spPr>
          <a:prstGeom prst="rect">
            <a:avLst/>
          </a:prstGeom>
        </p:spPr>
        <p:txBody>
          <a:bodyPr/>
          <a:lstStyle>
            <a:lvl1pPr defTabSz="560831">
              <a:defRPr sz="7679"/>
            </a:lvl1pPr>
          </a:lstStyle>
          <a:p>
            <a:r>
              <a:t>Philosophy of the Course</a:t>
            </a:r>
          </a:p>
        </p:txBody>
      </p:sp>
      <p:sp>
        <p:nvSpPr>
          <p:cNvPr id="208" name="We will start with some syntax - this is NOT that important…"/>
          <p:cNvSpPr txBox="1">
            <a:spLocks noGrp="1"/>
          </p:cNvSpPr>
          <p:nvPr>
            <p:ph type="body" idx="1"/>
          </p:nvPr>
        </p:nvSpPr>
        <p:spPr>
          <a:prstGeom prst="rect">
            <a:avLst/>
          </a:prstGeom>
        </p:spPr>
        <p:txBody>
          <a:bodyPr/>
          <a:lstStyle/>
          <a:p>
            <a:pPr marL="426719" indent="-426719" defTabSz="560831">
              <a:spcBef>
                <a:spcPts val="4000"/>
              </a:spcBef>
              <a:defRPr sz="3072"/>
            </a:pPr>
            <a:r>
              <a:t>We will start with some syntax - this is NOT that important</a:t>
            </a:r>
          </a:p>
          <a:p>
            <a:pPr marL="853439" lvl="1" indent="-426719" defTabSz="560831">
              <a:spcBef>
                <a:spcPts val="4000"/>
              </a:spcBef>
              <a:defRPr sz="3072"/>
            </a:pPr>
            <a:r>
              <a:t>You will have a “cheat sheet” for your exams</a:t>
            </a:r>
          </a:p>
          <a:p>
            <a:pPr marL="853439" lvl="1" indent="-426719" defTabSz="560831">
              <a:spcBef>
                <a:spcPts val="4000"/>
              </a:spcBef>
              <a:defRPr sz="3072"/>
            </a:pPr>
            <a:r>
              <a:t>An ‘impression’ of fundamentals in programming has more value</a:t>
            </a:r>
          </a:p>
          <a:p>
            <a:pPr marL="426719" indent="-426719" defTabSz="560831">
              <a:spcBef>
                <a:spcPts val="4000"/>
              </a:spcBef>
              <a:defRPr sz="3072"/>
            </a:pPr>
            <a:r>
              <a:t>“It is a course in thinking, technical thinking, logical thinking, about formulating a problem, a mathematical problem, a physics problem, a game, and then, executing a solution and making it work.” from Prof. Alex Bielajew’s textbook</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itle 1"/>
          <p:cNvSpPr txBox="1">
            <a:spLocks noGrp="1"/>
          </p:cNvSpPr>
          <p:nvPr>
            <p:ph type="title"/>
          </p:nvPr>
        </p:nvSpPr>
        <p:spPr>
          <a:prstGeom prst="rect">
            <a:avLst/>
          </a:prstGeom>
        </p:spPr>
        <p:txBody>
          <a:bodyPr/>
          <a:lstStyle/>
          <a:p>
            <a:r>
              <a:t>Coding in Lecture</a:t>
            </a:r>
          </a:p>
        </p:txBody>
      </p:sp>
      <p:sp>
        <p:nvSpPr>
          <p:cNvPr id="221" name="Content Placeholder 2"/>
          <p:cNvSpPr txBox="1">
            <a:spLocks noGrp="1"/>
          </p:cNvSpPr>
          <p:nvPr>
            <p:ph type="body" sz="half" idx="1"/>
          </p:nvPr>
        </p:nvSpPr>
        <p:spPr>
          <a:xfrm>
            <a:off x="952500" y="2787984"/>
            <a:ext cx="11099800" cy="3407664"/>
          </a:xfrm>
          <a:prstGeom prst="rect">
            <a:avLst/>
          </a:prstGeom>
        </p:spPr>
        <p:txBody>
          <a:bodyPr/>
          <a:lstStyle/>
          <a:p>
            <a:pPr marL="386715" indent="-386715" defTabSz="508254">
              <a:spcBef>
                <a:spcPts val="3600"/>
              </a:spcBef>
              <a:defRPr sz="2784"/>
            </a:pPr>
            <a:r>
              <a:t>We'll often work on coding exercises during lecture, so you may want to bring a laptop or tablet with you to class.</a:t>
            </a:r>
          </a:p>
          <a:p>
            <a:pPr marL="386715" indent="-386715" defTabSz="508254">
              <a:spcBef>
                <a:spcPts val="3600"/>
              </a:spcBef>
              <a:defRPr sz="2784"/>
            </a:pPr>
            <a:r>
              <a:t>Make sure it is charged - there are no outlets in the lecture theatre.</a:t>
            </a:r>
          </a:p>
          <a:p>
            <a:pPr marL="386715" indent="-386715" defTabSz="508254">
              <a:spcBef>
                <a:spcPts val="3600"/>
              </a:spcBef>
              <a:defRPr sz="2784"/>
            </a:pPr>
            <a:r>
              <a:t>Please feel free to share a laptop with your neighbors.</a:t>
            </a:r>
          </a:p>
        </p:txBody>
      </p:sp>
      <p:pic>
        <p:nvPicPr>
          <p:cNvPr id="222" name="Unknown.jpeg" descr="Unknown.jpeg"/>
          <p:cNvPicPr>
            <a:picLocks noChangeAspect="1"/>
          </p:cNvPicPr>
          <p:nvPr/>
        </p:nvPicPr>
        <p:blipFill>
          <a:blip r:embed="rId2"/>
          <a:stretch>
            <a:fillRect/>
          </a:stretch>
        </p:blipFill>
        <p:spPr>
          <a:xfrm>
            <a:off x="7971757" y="6570633"/>
            <a:ext cx="4392321" cy="2668945"/>
          </a:xfrm>
          <a:prstGeom prst="rect">
            <a:avLst/>
          </a:prstGeom>
          <a:ln w="12700">
            <a:miter lim="400000"/>
          </a:ln>
        </p:spPr>
      </p:pic>
      <p:pic>
        <p:nvPicPr>
          <p:cNvPr id="223" name="9401078c315052fc72a74b.jpg" descr="9401078c315052fc72a74b.jpg"/>
          <p:cNvPicPr>
            <a:picLocks noChangeAspect="1"/>
          </p:cNvPicPr>
          <p:nvPr/>
        </p:nvPicPr>
        <p:blipFill>
          <a:blip r:embed="rId3"/>
          <a:stretch>
            <a:fillRect/>
          </a:stretch>
        </p:blipFill>
        <p:spPr>
          <a:xfrm>
            <a:off x="14322" y="6387455"/>
            <a:ext cx="4699001" cy="3035301"/>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Content Placeholder 2"/>
          <p:cNvSpPr txBox="1">
            <a:spLocks noGrp="1"/>
          </p:cNvSpPr>
          <p:nvPr>
            <p:ph type="body" idx="1"/>
          </p:nvPr>
        </p:nvSpPr>
        <p:spPr>
          <a:xfrm>
            <a:off x="591694" y="2597150"/>
            <a:ext cx="11821412" cy="6286500"/>
          </a:xfrm>
          <a:prstGeom prst="rect">
            <a:avLst/>
          </a:prstGeom>
        </p:spPr>
        <p:txBody>
          <a:bodyPr/>
          <a:lstStyle/>
          <a:p>
            <a:pPr marL="437557" indent="-437557" defTabSz="554990">
              <a:spcBef>
                <a:spcPts val="3900"/>
              </a:spcBef>
              <a:defRPr sz="3040">
                <a:latin typeface="Avenir Heavy"/>
                <a:ea typeface="Avenir Heavy"/>
                <a:cs typeface="Avenir Heavy"/>
                <a:sym typeface="Avenir Heavy"/>
              </a:defRPr>
            </a:pPr>
            <a:r>
              <a:rPr dirty="0"/>
              <a:t>… </a:t>
            </a:r>
            <a:r>
              <a:rPr dirty="0">
                <a:latin typeface="Avenir Book"/>
                <a:ea typeface="Avenir Book"/>
                <a:cs typeface="Avenir Book"/>
                <a:sym typeface="Avenir Book"/>
              </a:rPr>
              <a:t>take what you learned in lecture and put it into practice</a:t>
            </a:r>
          </a:p>
          <a:p>
            <a:pPr marL="437557" indent="-437557" defTabSz="554990">
              <a:spcBef>
                <a:spcPts val="3900"/>
              </a:spcBef>
              <a:defRPr sz="3040"/>
            </a:pPr>
            <a:r>
              <a:rPr dirty="0"/>
              <a:t>Laboratories generally include:</a:t>
            </a:r>
          </a:p>
          <a:p>
            <a:pPr marL="868680" lvl="1" indent="-446404" defTabSz="554990">
              <a:spcBef>
                <a:spcPts val="3900"/>
              </a:spcBef>
              <a:defRPr sz="2850"/>
            </a:pPr>
            <a:r>
              <a:rPr dirty="0"/>
              <a:t>Review of lecture material </a:t>
            </a:r>
          </a:p>
          <a:p>
            <a:pPr marL="868680" lvl="1" indent="-446404" defTabSz="554990">
              <a:spcBef>
                <a:spcPts val="3900"/>
              </a:spcBef>
              <a:defRPr sz="2850"/>
            </a:pPr>
            <a:r>
              <a:rPr dirty="0"/>
              <a:t>An interactive exercise</a:t>
            </a:r>
            <a:endParaRPr sz="2660" dirty="0"/>
          </a:p>
          <a:p>
            <a:pPr marL="868680" lvl="1" indent="-446404" defTabSz="554990">
              <a:spcBef>
                <a:spcPts val="3900"/>
              </a:spcBef>
              <a:defRPr sz="2850"/>
            </a:pPr>
            <a:r>
              <a:rPr dirty="0"/>
              <a:t>Hands-on coding practice</a:t>
            </a:r>
            <a:endParaRPr sz="2660" dirty="0"/>
          </a:p>
        </p:txBody>
      </p:sp>
      <p:sp>
        <p:nvSpPr>
          <p:cNvPr id="226" name="Title 1"/>
          <p:cNvSpPr txBox="1">
            <a:spLocks noGrp="1"/>
          </p:cNvSpPr>
          <p:nvPr>
            <p:ph type="title"/>
          </p:nvPr>
        </p:nvSpPr>
        <p:spPr>
          <a:prstGeom prst="rect">
            <a:avLst/>
          </a:prstGeom>
        </p:spPr>
        <p:txBody>
          <a:bodyPr/>
          <a:lstStyle>
            <a:lvl1pPr defTabSz="578358">
              <a:defRPr sz="7919"/>
            </a:lvl1pPr>
          </a:lstStyle>
          <a:p>
            <a:r>
              <a:t>Computing Laboratories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25">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2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22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22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225">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22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1" build="p" bldLvl="5" animBg="1" advAuto="0"/>
    </p:bldLst>
  </p:timing>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68</TotalTime>
  <Words>1795</Words>
  <Application>Microsoft Macintosh PowerPoint</Application>
  <PresentationFormat>Custom</PresentationFormat>
  <Paragraphs>201</Paragraphs>
  <Slides>26</Slides>
  <Notes>13</Notes>
  <HiddenSlides>1</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26</vt:i4>
      </vt:variant>
    </vt:vector>
  </HeadingPairs>
  <TitlesOfParts>
    <vt:vector size="44" baseType="lpstr">
      <vt:lpstr>Andale Mono</vt:lpstr>
      <vt:lpstr>Avenir Book</vt:lpstr>
      <vt:lpstr>Avenir Book Oblique</vt:lpstr>
      <vt:lpstr>Avenir Heavy</vt:lpstr>
      <vt:lpstr>Avenir Light</vt:lpstr>
      <vt:lpstr>Avenir Medium</vt:lpstr>
      <vt:lpstr>Avenir Next Condensed Regular</vt:lpstr>
      <vt:lpstr>Calibri</vt:lpstr>
      <vt:lpstr>Cambria Math</vt:lpstr>
      <vt:lpstr>Consolas</vt:lpstr>
      <vt:lpstr>Garamond</vt:lpstr>
      <vt:lpstr>Gill Sans MT</vt:lpstr>
      <vt:lpstr>Helvetica Neue</vt:lpstr>
      <vt:lpstr>Helvetica Neue Light</vt:lpstr>
      <vt:lpstr>Helvetica Neue Medium</vt:lpstr>
      <vt:lpstr>Helvetica Neue Thin</vt:lpstr>
      <vt:lpstr>Trebuchet MS</vt:lpstr>
      <vt:lpstr>White</vt:lpstr>
      <vt:lpstr>ENGR 151</vt:lpstr>
      <vt:lpstr>Contents</vt:lpstr>
      <vt:lpstr>What is ENGR 151?</vt:lpstr>
      <vt:lpstr>Acknowledgement</vt:lpstr>
      <vt:lpstr>Languages we will use</vt:lpstr>
      <vt:lpstr>Basic structure of ENGR151</vt:lpstr>
      <vt:lpstr>Philosophy of the Course</vt:lpstr>
      <vt:lpstr>Coding in Lecture</vt:lpstr>
      <vt:lpstr>Computing Laboratories</vt:lpstr>
      <vt:lpstr>Contents</vt:lpstr>
      <vt:lpstr>Obtaining MATLAB: Free for UM students (University wide license)</vt:lpstr>
      <vt:lpstr>MATLAB is an interactive programming environment suited for solving problems in a variety of scientific and engineering disciplines.</vt:lpstr>
      <vt:lpstr>MATLAB Programming</vt:lpstr>
      <vt:lpstr>Reading a MATLAB Program</vt:lpstr>
      <vt:lpstr>Read/Eval/Display Loop</vt:lpstr>
      <vt:lpstr>Semicolons suppress output</vt:lpstr>
      <vt:lpstr>Some definitions</vt:lpstr>
      <vt:lpstr>Types</vt:lpstr>
      <vt:lpstr>Scalar Operations</vt:lpstr>
      <vt:lpstr>Some definitions</vt:lpstr>
      <vt:lpstr>Some definitions</vt:lpstr>
      <vt:lpstr>Mathematical Operator Precedence</vt:lpstr>
      <vt:lpstr>MATLAB constants</vt:lpstr>
      <vt:lpstr>Built-in MATLAB Functions</vt:lpstr>
      <vt:lpstr>More Useful MATLAB Functions</vt:lpstr>
      <vt:lpstr>Next lecture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ENGR 151</dc:title>
  <cp:lastModifiedBy>Z, Y</cp:lastModifiedBy>
  <cp:revision>5</cp:revision>
  <dcterms:modified xsi:type="dcterms:W3CDTF">2023-09-05T04:25:05Z</dcterms:modified>
</cp:coreProperties>
</file>